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gs/tag38.xml" ContentType="application/vnd.openxmlformats-officedocument.presentationml.tags+xml"/>
  <Override PartName="/ppt/tags/tag85.xml" ContentType="application/vnd.openxmlformats-officedocument.presentationml.tags+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tags/tag52.xml" ContentType="application/vnd.openxmlformats-officedocument.presentationml.tags+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Default Extension="emf" ContentType="image/x-emf"/>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tags/tag2.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slides/slide41.xml" ContentType="application/vnd.openxmlformats-officedocument.presentationml.slide+xml"/>
  <Override PartName="/ppt/slides/slide223.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tags/tag18.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tags/tag59.xml" ContentType="application/vnd.openxmlformats-officedocument.presentationml.tags+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37.xml" ContentType="application/vnd.openxmlformats-officedocument.presentationml.tags+xml"/>
  <Override PartName="/ppt/tags/tag48.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73.xml" ContentType="application/vnd.openxmlformats-officedocument.presentationml.tags+xml"/>
  <Override PartName="/ppt/slides/slide157.xml" ContentType="application/vnd.openxmlformats-officedocument.presentationml.slide+xml"/>
  <Override PartName="/ppt/slides/slide220.xml" ContentType="application/vnd.openxmlformats-officedocument.presentationml.slide+xml"/>
  <Override PartName="/ppt/tags/tag15.xml" ContentType="application/vnd.openxmlformats-officedocument.presentationml.tags+xml"/>
  <Override PartName="/ppt/tags/tag62.xml" ContentType="application/vnd.openxmlformats-officedocument.presentationml.tags+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slides/slide32.xml" ContentType="application/vnd.openxmlformats-officedocument.presentationml.slide+xml"/>
  <Override PartName="/ppt/slides/slide214.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tags/tag81.xml" ContentType="application/vnd.openxmlformats-officedocument.presentationml.tags+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tags/tag39.xml" ContentType="application/vnd.openxmlformats-officedocument.presentationml.tags+xml"/>
  <Override PartName="/ppt/tags/tag86.xml" ContentType="application/vnd.openxmlformats-officedocument.presentationml.tags+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tags/tag47.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36.xml" ContentType="application/vnd.openxmlformats-officedocument.presentationml.tags+xml"/>
  <Override PartName="/ppt/tags/tag83.xml" ContentType="application/vnd.openxmlformats-officedocument.presentationml.tags+xml"/>
  <Override PartName="/ppt/slides/slide167.xml" ContentType="application/vnd.openxmlformats-officedocument.presentationml.slide+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tags/tag50.xml" ContentType="application/vnd.openxmlformats-officedocument.presentationml.tags+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tags/tag55.xml" ContentType="application/vnd.openxmlformats-officedocument.presentationml.tags+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tags/tag2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25"/>
  </p:notesMasterIdLst>
  <p:handoutMasterIdLst>
    <p:handoutMasterId r:id="rId226"/>
  </p:handoutMasterIdLst>
  <p:sldIdLst>
    <p:sldId id="420" r:id="rId2"/>
    <p:sldId id="316" r:id="rId3"/>
    <p:sldId id="344" r:id="rId4"/>
    <p:sldId id="279" r:id="rId5"/>
    <p:sldId id="317" r:id="rId6"/>
    <p:sldId id="342" r:id="rId7"/>
    <p:sldId id="280" r:id="rId8"/>
    <p:sldId id="341" r:id="rId9"/>
    <p:sldId id="297" r:id="rId10"/>
    <p:sldId id="357" r:id="rId11"/>
    <p:sldId id="318" r:id="rId12"/>
    <p:sldId id="319" r:id="rId13"/>
    <p:sldId id="322" r:id="rId14"/>
    <p:sldId id="323" r:id="rId15"/>
    <p:sldId id="325" r:id="rId16"/>
    <p:sldId id="326" r:id="rId17"/>
    <p:sldId id="327" r:id="rId18"/>
    <p:sldId id="283" r:id="rId19"/>
    <p:sldId id="257" r:id="rId20"/>
    <p:sldId id="282" r:id="rId21"/>
    <p:sldId id="298" r:id="rId22"/>
    <p:sldId id="299" r:id="rId23"/>
    <p:sldId id="300" r:id="rId24"/>
    <p:sldId id="284" r:id="rId25"/>
    <p:sldId id="285" r:id="rId26"/>
    <p:sldId id="259" r:id="rId27"/>
    <p:sldId id="260" r:id="rId28"/>
    <p:sldId id="261" r:id="rId29"/>
    <p:sldId id="262" r:id="rId30"/>
    <p:sldId id="289" r:id="rId31"/>
    <p:sldId id="358" r:id="rId32"/>
    <p:sldId id="301" r:id="rId33"/>
    <p:sldId id="302" r:id="rId34"/>
    <p:sldId id="295" r:id="rId35"/>
    <p:sldId id="296" r:id="rId36"/>
    <p:sldId id="329" r:id="rId37"/>
    <p:sldId id="330" r:id="rId38"/>
    <p:sldId id="293" r:id="rId39"/>
    <p:sldId id="266" r:id="rId40"/>
    <p:sldId id="345" r:id="rId41"/>
    <p:sldId id="352" r:id="rId42"/>
    <p:sldId id="353" r:id="rId43"/>
    <p:sldId id="354" r:id="rId44"/>
    <p:sldId id="355" r:id="rId45"/>
    <p:sldId id="356" r:id="rId46"/>
    <p:sldId id="267" r:id="rId47"/>
    <p:sldId id="268" r:id="rId48"/>
    <p:sldId id="347" r:id="rId49"/>
    <p:sldId id="332" r:id="rId50"/>
    <p:sldId id="269" r:id="rId51"/>
    <p:sldId id="348" r:id="rId52"/>
    <p:sldId id="349" r:id="rId53"/>
    <p:sldId id="270" r:id="rId54"/>
    <p:sldId id="271" r:id="rId55"/>
    <p:sldId id="350" r:id="rId56"/>
    <p:sldId id="272" r:id="rId57"/>
    <p:sldId id="351" r:id="rId58"/>
    <p:sldId id="273" r:id="rId59"/>
    <p:sldId id="274" r:id="rId60"/>
    <p:sldId id="275" r:id="rId61"/>
    <p:sldId id="303" r:id="rId62"/>
    <p:sldId id="304" r:id="rId63"/>
    <p:sldId id="359" r:id="rId64"/>
    <p:sldId id="360" r:id="rId65"/>
    <p:sldId id="361" r:id="rId66"/>
    <p:sldId id="334" r:id="rId67"/>
    <p:sldId id="335" r:id="rId68"/>
    <p:sldId id="336" r:id="rId69"/>
    <p:sldId id="337" r:id="rId70"/>
    <p:sldId id="338" r:id="rId71"/>
    <p:sldId id="339" r:id="rId72"/>
    <p:sldId id="340" r:id="rId73"/>
    <p:sldId id="333" r:id="rId74"/>
    <p:sldId id="310" r:id="rId75"/>
    <p:sldId id="278" r:id="rId76"/>
    <p:sldId id="311" r:id="rId77"/>
    <p:sldId id="314" r:id="rId78"/>
    <p:sldId id="312" r:id="rId79"/>
    <p:sldId id="313" r:id="rId80"/>
    <p:sldId id="305" r:id="rId81"/>
    <p:sldId id="306" r:id="rId82"/>
    <p:sldId id="307" r:id="rId83"/>
    <p:sldId id="308" r:id="rId84"/>
    <p:sldId id="315"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79"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92" r:id="rId116"/>
    <p:sldId id="393" r:id="rId117"/>
    <p:sldId id="394" r:id="rId118"/>
    <p:sldId id="402" r:id="rId119"/>
    <p:sldId id="403" r:id="rId120"/>
    <p:sldId id="404" r:id="rId121"/>
    <p:sldId id="405" r:id="rId122"/>
    <p:sldId id="406" r:id="rId123"/>
    <p:sldId id="407" r:id="rId124"/>
    <p:sldId id="408" r:id="rId125"/>
    <p:sldId id="409" r:id="rId126"/>
    <p:sldId id="410" r:id="rId127"/>
    <p:sldId id="411" r:id="rId128"/>
    <p:sldId id="412" r:id="rId129"/>
    <p:sldId id="413" r:id="rId130"/>
    <p:sldId id="414" r:id="rId131"/>
    <p:sldId id="415" r:id="rId132"/>
    <p:sldId id="418" r:id="rId133"/>
    <p:sldId id="421" r:id="rId134"/>
    <p:sldId id="422" r:id="rId135"/>
    <p:sldId id="423" r:id="rId136"/>
    <p:sldId id="424" r:id="rId137"/>
    <p:sldId id="425" r:id="rId138"/>
    <p:sldId id="426" r:id="rId139"/>
    <p:sldId id="427" r:id="rId140"/>
    <p:sldId id="441" r:id="rId141"/>
    <p:sldId id="442" r:id="rId142"/>
    <p:sldId id="443" r:id="rId143"/>
    <p:sldId id="428" r:id="rId144"/>
    <p:sldId id="444" r:id="rId145"/>
    <p:sldId id="445" r:id="rId146"/>
    <p:sldId id="446" r:id="rId147"/>
    <p:sldId id="429" r:id="rId148"/>
    <p:sldId id="448" r:id="rId149"/>
    <p:sldId id="447" r:id="rId150"/>
    <p:sldId id="430" r:id="rId151"/>
    <p:sldId id="431" r:id="rId152"/>
    <p:sldId id="451" r:id="rId153"/>
    <p:sldId id="432" r:id="rId154"/>
    <p:sldId id="433" r:id="rId155"/>
    <p:sldId id="449" r:id="rId156"/>
    <p:sldId id="434" r:id="rId157"/>
    <p:sldId id="450" r:id="rId158"/>
    <p:sldId id="435" r:id="rId159"/>
    <p:sldId id="436" r:id="rId160"/>
    <p:sldId id="437" r:id="rId161"/>
    <p:sldId id="517" r:id="rId162"/>
    <p:sldId id="518" r:id="rId163"/>
    <p:sldId id="516" r:id="rId164"/>
    <p:sldId id="455" r:id="rId165"/>
    <p:sldId id="456" r:id="rId166"/>
    <p:sldId id="507" r:id="rId167"/>
    <p:sldId id="508" r:id="rId168"/>
    <p:sldId id="509" r:id="rId169"/>
    <p:sldId id="510" r:id="rId170"/>
    <p:sldId id="511" r:id="rId171"/>
    <p:sldId id="513" r:id="rId172"/>
    <p:sldId id="514" r:id="rId173"/>
    <p:sldId id="512" r:id="rId174"/>
    <p:sldId id="515" r:id="rId175"/>
    <p:sldId id="438" r:id="rId176"/>
    <p:sldId id="458" r:id="rId177"/>
    <p:sldId id="459" r:id="rId178"/>
    <p:sldId id="461" r:id="rId179"/>
    <p:sldId id="462" r:id="rId180"/>
    <p:sldId id="463" r:id="rId181"/>
    <p:sldId id="465" r:id="rId182"/>
    <p:sldId id="466" r:id="rId183"/>
    <p:sldId id="467" r:id="rId184"/>
    <p:sldId id="468" r:id="rId185"/>
    <p:sldId id="469" r:id="rId186"/>
    <p:sldId id="470" r:id="rId187"/>
    <p:sldId id="471" r:id="rId188"/>
    <p:sldId id="472" r:id="rId189"/>
    <p:sldId id="473" r:id="rId190"/>
    <p:sldId id="475" r:id="rId191"/>
    <p:sldId id="476" r:id="rId192"/>
    <p:sldId id="477" r:id="rId193"/>
    <p:sldId id="478" r:id="rId194"/>
    <p:sldId id="479" r:id="rId195"/>
    <p:sldId id="480" r:id="rId196"/>
    <p:sldId id="481" r:id="rId197"/>
    <p:sldId id="482"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5" r:id="rId211"/>
    <p:sldId id="496" r:id="rId212"/>
    <p:sldId id="497" r:id="rId213"/>
    <p:sldId id="519" r:id="rId214"/>
    <p:sldId id="498" r:id="rId215"/>
    <p:sldId id="499" r:id="rId216"/>
    <p:sldId id="500" r:id="rId217"/>
    <p:sldId id="501" r:id="rId218"/>
    <p:sldId id="502" r:id="rId219"/>
    <p:sldId id="503" r:id="rId220"/>
    <p:sldId id="504" r:id="rId221"/>
    <p:sldId id="505" r:id="rId222"/>
    <p:sldId id="506" r:id="rId223"/>
    <p:sldId id="464" r:id="rId224"/>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39933"/>
    <a:srgbClr val="FF3300"/>
    <a:srgbClr val="B4C3B1"/>
    <a:srgbClr val="E7EDE7"/>
    <a:srgbClr val="EBECE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434" autoAdjust="0"/>
  </p:normalViewPr>
  <p:slideViewPr>
    <p:cSldViewPr>
      <p:cViewPr varScale="1">
        <p:scale>
          <a:sx n="78" d="100"/>
          <a:sy n="78" d="100"/>
        </p:scale>
        <p:origin x="-918"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a:extLst>
              <a:ext uri="{FF2B5EF4-FFF2-40B4-BE49-F238E27FC236}"/>
            </a:extLst>
          </p:cNvPr>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10/1/2018</a:t>
            </a:fld>
            <a:endParaRPr lang="en-US" dirty="0"/>
          </a:p>
        </p:txBody>
      </p:sp>
      <p:sp>
        <p:nvSpPr>
          <p:cNvPr id="4" name="Footer Placeholder 3">
            <a:extLst>
              <a:ext uri="{FF2B5EF4-FFF2-40B4-BE49-F238E27FC236}"/>
            </a:extLst>
          </p:cNvPr>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a:extLst>
              <a:ext uri="{FF2B5EF4-FFF2-40B4-BE49-F238E27FC236}"/>
            </a:extLst>
          </p:cNvPr>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xmlns=""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a:extLst>
              <a:ext uri="{FF2B5EF4-FFF2-40B4-BE49-F238E27FC236}"/>
            </a:extLst>
          </p:cNvPr>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10/1/2018</a:t>
            </a:fld>
            <a:endParaRPr lang="en-US" dirty="0"/>
          </a:p>
        </p:txBody>
      </p:sp>
      <p:sp>
        <p:nvSpPr>
          <p:cNvPr id="4" name="Slide Image Placeholder 3">
            <a:extLst>
              <a:ext uri="{FF2B5EF4-FFF2-40B4-BE49-F238E27FC236}"/>
            </a:extLst>
          </p:cNvPr>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extLst>
          </p:cNvPr>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extLst>
          </p:cNvPr>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a:extLst>
              <a:ext uri="{FF2B5EF4-FFF2-40B4-BE49-F238E27FC236}"/>
            </a:extLst>
          </p:cNvPr>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xmlns=""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11</a:t>
            </a:fld>
            <a:endParaRPr lang="en-US" altLang="en-US" smtClean="0">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xmlns=""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58</a:t>
            </a:fld>
            <a:endParaRPr lang="en-US" altLang="en-US" smtClean="0">
              <a:latin typeface="Abadi" pitchFamily="34" charset="0"/>
            </a:endParaRPr>
          </a:p>
        </p:txBody>
      </p:sp>
    </p:spTree>
    <p:extLst>
      <p:ext uri="{BB962C8B-B14F-4D97-AF65-F5344CB8AC3E}">
        <p14:creationId xmlns:p14="http://schemas.microsoft.com/office/powerpoint/2010/main" xmlns="" val="36083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60</a:t>
            </a:fld>
            <a:endParaRPr lang="en-US" altLang="en-US" smtClean="0">
              <a:latin typeface="Abadi" pitchFamily="34" charset="0"/>
            </a:endParaRPr>
          </a:p>
        </p:txBody>
      </p:sp>
    </p:spTree>
    <p:extLst>
      <p:ext uri="{BB962C8B-B14F-4D97-AF65-F5344CB8AC3E}">
        <p14:creationId xmlns:p14="http://schemas.microsoft.com/office/powerpoint/2010/main" xmlns="" val="173184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63</a:t>
            </a:fld>
            <a:endParaRPr lang="en-US" altLang="en-US" smtClean="0">
              <a:latin typeface="Abadi" pitchFamily="34" charset="0"/>
            </a:endParaRPr>
          </a:p>
        </p:txBody>
      </p:sp>
    </p:spTree>
    <p:extLst>
      <p:ext uri="{BB962C8B-B14F-4D97-AF65-F5344CB8AC3E}">
        <p14:creationId xmlns:p14="http://schemas.microsoft.com/office/powerpoint/2010/main" xmlns="" val="242028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78</a:t>
            </a:fld>
            <a:endParaRPr lang="en-US" altLang="en-US" smtClean="0">
              <a:latin typeface="Abadi" pitchFamily="34" charset="0"/>
            </a:endParaRPr>
          </a:p>
        </p:txBody>
      </p:sp>
    </p:spTree>
    <p:extLst>
      <p:ext uri="{BB962C8B-B14F-4D97-AF65-F5344CB8AC3E}">
        <p14:creationId xmlns:p14="http://schemas.microsoft.com/office/powerpoint/2010/main" xmlns="" val="14365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If we change the domain to consist of all people, we will need to express our statement as</a:t>
            </a:r>
          </a:p>
          <a:p>
            <a:r>
              <a:rPr lang="en-US" altLang="en-US" b="1" smtClean="0"/>
              <a:t>“For every person x, if person x is a student in this class then x has studied java.”</a:t>
            </a:r>
          </a:p>
          <a:p>
            <a:r>
              <a:rPr lang="en-US" altLang="en-US" b="1" smtClean="0"/>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101</a:t>
            </a:fld>
            <a:endParaRPr lang="en-US" altLang="en-US" smtClean="0">
              <a:latin typeface="Abadi" pitchFamily="34" charset="0"/>
            </a:endParaRPr>
          </a:p>
        </p:txBody>
      </p:sp>
    </p:spTree>
    <p:extLst>
      <p:ext uri="{BB962C8B-B14F-4D97-AF65-F5344CB8AC3E}">
        <p14:creationId xmlns:p14="http://schemas.microsoft.com/office/powerpoint/2010/main" xmlns="" val="9271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if we are interested in people other than those in this class, we look at the statement a little differently. Our statement can be expressed as</a:t>
            </a:r>
          </a:p>
          <a:p>
            <a:r>
              <a:rPr lang="en-US" altLang="en-US" b="1" smtClean="0"/>
              <a:t>“There is a person </a:t>
            </a:r>
            <a:r>
              <a:rPr lang="en-US" altLang="en-US" b="1" i="1" smtClean="0"/>
              <a:t>x </a:t>
            </a:r>
            <a:r>
              <a:rPr lang="en-US" altLang="en-US" b="1" smtClean="0"/>
              <a:t>having the properties that </a:t>
            </a:r>
            <a:r>
              <a:rPr lang="en-US" altLang="en-US" b="1" i="1" smtClean="0"/>
              <a:t>x </a:t>
            </a:r>
            <a:r>
              <a:rPr lang="en-US" altLang="en-US" b="1" smtClean="0"/>
              <a:t>is a student in this class and </a:t>
            </a:r>
            <a:r>
              <a:rPr lang="en-US" altLang="en-US" b="1" i="1" smtClean="0"/>
              <a:t>x </a:t>
            </a:r>
            <a:r>
              <a:rPr lang="en-US" altLang="en-US" b="1" smtClean="0"/>
              <a:t>has Studied Java.”</a:t>
            </a:r>
          </a:p>
          <a:p>
            <a:r>
              <a:rPr lang="en-US" altLang="en-US" b="1" smtClean="0"/>
              <a:t>In this case, the domain for the variable </a:t>
            </a:r>
            <a:r>
              <a:rPr lang="en-US" altLang="en-US" b="1" i="1" smtClean="0"/>
              <a:t>x </a:t>
            </a:r>
            <a:r>
              <a:rPr lang="en-US" altLang="en-US" b="1" smtClean="0"/>
              <a:t>consists of all people. We introduce </a:t>
            </a:r>
            <a:r>
              <a:rPr lang="en-US" altLang="en-US" b="1" i="1" smtClean="0"/>
              <a:t>S(x) </a:t>
            </a:r>
            <a:r>
              <a:rPr lang="en-US" altLang="en-US" b="1" smtClean="0"/>
              <a:t>to represent “</a:t>
            </a:r>
            <a:r>
              <a:rPr lang="en-US" altLang="en-US" b="1" i="1" smtClean="0"/>
              <a:t>x </a:t>
            </a:r>
            <a:r>
              <a:rPr lang="en-US" altLang="en-US" b="1" smtClean="0"/>
              <a:t>is a student in this class.” Our solution becomes ∃</a:t>
            </a:r>
            <a:r>
              <a:rPr lang="en-US" altLang="en-US" b="1" i="1" smtClean="0"/>
              <a:t>x(S(x) </a:t>
            </a:r>
            <a:r>
              <a:rPr lang="en-US" altLang="en-US" b="1" smtClean="0"/>
              <a:t>∧ </a:t>
            </a:r>
            <a:r>
              <a:rPr lang="en-US" altLang="en-US" b="1" i="1" smtClean="0"/>
              <a:t>J(x)) </a:t>
            </a:r>
            <a:r>
              <a:rPr lang="en-US" altLang="en-US" b="1" smtClean="0"/>
              <a:t>[</a:t>
            </a:r>
            <a:r>
              <a:rPr lang="en-US" altLang="en-US" b="1" i="1" smtClean="0"/>
              <a:t>Caution! </a:t>
            </a:r>
            <a:r>
              <a:rPr lang="en-US" altLang="en-US" b="1" smtClean="0"/>
              <a:t>Our statement cannot be expressed as ∃</a:t>
            </a:r>
            <a:r>
              <a:rPr lang="en-US" altLang="en-US" b="1" i="1" smtClean="0"/>
              <a:t>x(S(x) </a:t>
            </a:r>
            <a:r>
              <a:rPr lang="en-US" altLang="en-US" b="1" smtClean="0"/>
              <a:t>→ </a:t>
            </a:r>
            <a:r>
              <a:rPr lang="en-US" altLang="en-US" b="1" i="1" smtClean="0"/>
              <a:t>J(x))</a:t>
            </a:r>
            <a:r>
              <a:rPr lang="en-US" altLang="en-US" b="1" smtClean="0"/>
              <a:t>, which is true when there is someone not</a:t>
            </a:r>
          </a:p>
          <a:p>
            <a:r>
              <a:rPr lang="en-US" altLang="en-US" b="1" smtClean="0"/>
              <a:t>in the class because, in that case, for such a person </a:t>
            </a:r>
            <a:r>
              <a:rPr lang="en-US" altLang="en-US" b="1" i="1" smtClean="0"/>
              <a:t>x</a:t>
            </a:r>
            <a:r>
              <a:rPr lang="en-US" altLang="en-US" b="1" smtClean="0"/>
              <a:t>, </a:t>
            </a:r>
            <a:r>
              <a:rPr lang="en-US" altLang="en-US" b="1" i="1" smtClean="0"/>
              <a:t>S(x) </a:t>
            </a:r>
            <a:r>
              <a:rPr lang="en-US" altLang="en-US" b="1" smtClean="0"/>
              <a:t>→ </a:t>
            </a:r>
            <a:r>
              <a:rPr lang="en-US" altLang="en-US" b="1" i="1" smtClean="0"/>
              <a:t>J(x) </a:t>
            </a:r>
            <a:r>
              <a:rPr lang="en-US" altLang="en-US" b="1" smtClean="0"/>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102</a:t>
            </a:fld>
            <a:endParaRPr lang="en-US" altLang="en-US" smtClean="0">
              <a:latin typeface="Abadi" pitchFamily="34" charset="0"/>
            </a:endParaRPr>
          </a:p>
        </p:txBody>
      </p:sp>
    </p:spTree>
    <p:extLst>
      <p:ext uri="{BB962C8B-B14F-4D97-AF65-F5344CB8AC3E}">
        <p14:creationId xmlns:p14="http://schemas.microsoft.com/office/powerpoint/2010/main" xmlns="" val="104569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104</a:t>
            </a:fld>
            <a:endParaRPr lang="en-US" altLang="en-US" smtClean="0">
              <a:latin typeface="Abadi" pitchFamily="34" charset="0"/>
            </a:endParaRPr>
          </a:p>
        </p:txBody>
      </p:sp>
    </p:spTree>
    <p:extLst>
      <p:ext uri="{BB962C8B-B14F-4D97-AF65-F5344CB8AC3E}">
        <p14:creationId xmlns:p14="http://schemas.microsoft.com/office/powerpoint/2010/main" xmlns="" val="168492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105</a:t>
            </a:fld>
            <a:endParaRPr lang="en-US" altLang="en-US" smtClean="0">
              <a:latin typeface="Abadi" pitchFamily="34" charset="0"/>
            </a:endParaRPr>
          </a:p>
        </p:txBody>
      </p:sp>
    </p:spTree>
    <p:extLst>
      <p:ext uri="{BB962C8B-B14F-4D97-AF65-F5344CB8AC3E}">
        <p14:creationId xmlns:p14="http://schemas.microsoft.com/office/powerpoint/2010/main" xmlns="" val="134888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132</a:t>
            </a:fld>
            <a:endParaRPr lang="en-US" altLang="en-US" smtClean="0">
              <a:latin typeface="Abadi" pitchFamily="34" charset="0"/>
            </a:endParaRPr>
          </a:p>
        </p:txBody>
      </p:sp>
    </p:spTree>
    <p:extLst>
      <p:ext uri="{BB962C8B-B14F-4D97-AF65-F5344CB8AC3E}">
        <p14:creationId xmlns:p14="http://schemas.microsoft.com/office/powerpoint/2010/main" xmlns="" val="275785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162</a:t>
            </a:fld>
            <a:endParaRPr lang="en-US" altLang="en-US" smtClean="0">
              <a:latin typeface="Abadi" pitchFamily="34" charset="0"/>
            </a:endParaRPr>
          </a:p>
        </p:txBody>
      </p:sp>
    </p:spTree>
    <p:extLst>
      <p:ext uri="{BB962C8B-B14F-4D97-AF65-F5344CB8AC3E}">
        <p14:creationId xmlns:p14="http://schemas.microsoft.com/office/powerpoint/2010/main" xmlns="" val="2389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12</a:t>
            </a:fld>
            <a:endParaRPr lang="en-US" altLang="en-US" smtClean="0">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xmlns=""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192</a:t>
            </a:fld>
            <a:endParaRPr lang="en-US" altLang="en-US" smtClean="0">
              <a:latin typeface="Abadi" pitchFamily="34" charset="0"/>
            </a:endParaRPr>
          </a:p>
        </p:txBody>
      </p:sp>
    </p:spTree>
    <p:extLst>
      <p:ext uri="{BB962C8B-B14F-4D97-AF65-F5344CB8AC3E}">
        <p14:creationId xmlns:p14="http://schemas.microsoft.com/office/powerpoint/2010/main" xmlns="" val="25911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214</a:t>
            </a:fld>
            <a:endParaRPr lang="en-US" altLang="en-US" smtClean="0">
              <a:latin typeface="Abadi" pitchFamily="34" charset="0"/>
            </a:endParaRPr>
          </a:p>
        </p:txBody>
      </p:sp>
    </p:spTree>
    <p:extLst>
      <p:ext uri="{BB962C8B-B14F-4D97-AF65-F5344CB8AC3E}">
        <p14:creationId xmlns:p14="http://schemas.microsoft.com/office/powerpoint/2010/main" xmlns="" val="163120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215</a:t>
            </a:fld>
            <a:endParaRPr lang="en-US" altLang="en-US" smtClean="0">
              <a:latin typeface="Abadi" pitchFamily="34" charset="0"/>
            </a:endParaRPr>
          </a:p>
        </p:txBody>
      </p:sp>
    </p:spTree>
    <p:extLst>
      <p:ext uri="{BB962C8B-B14F-4D97-AF65-F5344CB8AC3E}">
        <p14:creationId xmlns:p14="http://schemas.microsoft.com/office/powerpoint/2010/main" xmlns="" val="124935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216</a:t>
            </a:fld>
            <a:endParaRPr lang="en-US" altLang="en-US" smtClean="0">
              <a:latin typeface="Abadi" pitchFamily="34" charset="0"/>
            </a:endParaRPr>
          </a:p>
        </p:txBody>
      </p:sp>
    </p:spTree>
    <p:extLst>
      <p:ext uri="{BB962C8B-B14F-4D97-AF65-F5344CB8AC3E}">
        <p14:creationId xmlns:p14="http://schemas.microsoft.com/office/powerpoint/2010/main" xmlns=""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13</a:t>
            </a:fld>
            <a:endParaRPr lang="en-US" altLang="en-US" smtClean="0">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xmlns=""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14</a:t>
            </a:fld>
            <a:endParaRPr lang="en-US" altLang="en-US" smtClean="0">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xmlns=""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C8690D-C111-491A-B8E7-425D52414D38}" type="slidenum">
              <a:rPr lang="en-US" altLang="en-US" smtClean="0">
                <a:latin typeface="Abadi" pitchFamily="34" charset="0"/>
              </a:rPr>
              <a:pPr>
                <a:spcBef>
                  <a:spcPct val="0"/>
                </a:spcBef>
              </a:pPr>
              <a:t>15</a:t>
            </a:fld>
            <a:endParaRPr lang="en-US" altLang="en-US" smtClean="0">
              <a:latin typeface="Abadi"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xmlns="" val="185824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06C935-8695-41C9-B9F4-95D965A598DD}" type="slidenum">
              <a:rPr lang="en-US" altLang="en-US" smtClean="0">
                <a:latin typeface="Abadi" pitchFamily="34" charset="0"/>
              </a:rPr>
              <a:pPr>
                <a:spcBef>
                  <a:spcPct val="0"/>
                </a:spcBef>
              </a:pPr>
              <a:t>16</a:t>
            </a:fld>
            <a:endParaRPr lang="en-US" altLang="en-US" smtClean="0">
              <a:latin typeface="Abadi"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xmlns="" val="405417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30AA2-B95B-4EA5-95E1-18013D47165F}" type="slidenum">
              <a:rPr lang="en-US" altLang="en-US" smtClean="0">
                <a:latin typeface="Abadi" pitchFamily="34" charset="0"/>
              </a:rPr>
              <a:pPr>
                <a:spcBef>
                  <a:spcPct val="0"/>
                </a:spcBef>
              </a:pPr>
              <a:t>17</a:t>
            </a:fld>
            <a:endParaRPr lang="en-US" altLang="en-US" smtClean="0">
              <a:latin typeface="Abadi"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xmlns="" val="5730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ODD 1, 3, 5, 7</a:t>
            </a:r>
          </a:p>
          <a:p>
            <a:r>
              <a:rPr lang="en-US" altLang="en-US" smtClean="0"/>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47</a:t>
            </a:fld>
            <a:endParaRPr lang="en-US" altLang="en-US" smtClean="0">
              <a:latin typeface="Abadi" pitchFamily="34" charset="0"/>
            </a:endParaRPr>
          </a:p>
        </p:txBody>
      </p:sp>
    </p:spTree>
    <p:extLst>
      <p:ext uri="{BB962C8B-B14F-4D97-AF65-F5344CB8AC3E}">
        <p14:creationId xmlns:p14="http://schemas.microsoft.com/office/powerpoint/2010/main" xmlns="" val="30837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54</a:t>
            </a:fld>
            <a:endParaRPr lang="en-US" altLang="en-US" smtClean="0">
              <a:latin typeface="Abadi" pitchFamily="34" charset="0"/>
            </a:endParaRPr>
          </a:p>
        </p:txBody>
      </p:sp>
    </p:spTree>
    <p:extLst>
      <p:ext uri="{BB962C8B-B14F-4D97-AF65-F5344CB8AC3E}">
        <p14:creationId xmlns:p14="http://schemas.microsoft.com/office/powerpoint/2010/main" xmlns="" val="1848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a:extLst>
                <a:ext uri="{FF2B5EF4-FFF2-40B4-BE49-F238E27FC236}"/>
              </a:extLst>
            </p:cNvPr>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6" name="Oval 4">
              <a:extLst>
                <a:ext uri="{FF2B5EF4-FFF2-40B4-BE49-F238E27FC236}"/>
              </a:extLst>
            </p:cNvPr>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7" name="Oval 5">
              <a:extLst>
                <a:ext uri="{FF2B5EF4-FFF2-40B4-BE49-F238E27FC236}"/>
              </a:extLst>
            </p:cNvPr>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8" name="Oval 6">
              <a:extLst>
                <a:ext uri="{FF2B5EF4-FFF2-40B4-BE49-F238E27FC236}"/>
              </a:extLst>
            </p:cNvPr>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xmlns=""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9" name="Oval 7">
              <a:extLst>
                <a:ext uri="{FF2B5EF4-FFF2-40B4-BE49-F238E27FC236}"/>
              </a:extLst>
            </p:cNvPr>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 name="Oval 8">
              <a:extLst>
                <a:ext uri="{FF2B5EF4-FFF2-40B4-BE49-F238E27FC236}"/>
              </a:extLst>
            </p:cNvPr>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9228"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9229"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11" name="Rectangle 9">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12" name="Rectangle 10">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13" name="Rectangle 11">
            <a:extLst>
              <a:ext uri="{FF2B5EF4-FFF2-40B4-BE49-F238E27FC236}"/>
            </a:extLst>
          </p:cNvPr>
          <p:cNvSpPr>
            <a:spLocks noGrp="1" noChangeArrowheads="1"/>
          </p:cNvSpPr>
          <p:nvPr>
            <p:ph type="sldNum" sz="quarter" idx="12"/>
          </p:nvPr>
        </p:nvSpPr>
        <p:spPr/>
        <p:txBody>
          <a:bodyPr/>
          <a:lstStyle>
            <a:lvl1pPr>
              <a:defRPr/>
            </a:lvl1pPr>
          </a:lstStyle>
          <a:p>
            <a:pPr>
              <a:defRPr/>
            </a:pPr>
            <a:fld id="{ED0DF4C6-4B06-4E12-B45B-A8E16D68E8AE}" type="slidenum">
              <a:rPr lang="en-US" altLang="en-US"/>
              <a:pPr>
                <a:defRPr/>
              </a:pPr>
              <a:t>‹#›</a:t>
            </a:fld>
            <a:endParaRPr lang="en-US" altLang="en-US"/>
          </a:p>
        </p:txBody>
      </p:sp>
    </p:spTree>
    <p:extLst>
      <p:ext uri="{BB962C8B-B14F-4D97-AF65-F5344CB8AC3E}">
        <p14:creationId xmlns:p14="http://schemas.microsoft.com/office/powerpoint/2010/main" xmlns="" val="105125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F02B3E3E-82DF-486D-9DF0-5D760BA23D56}" type="slidenum">
              <a:rPr lang="en-US" altLang="en-US"/>
              <a:pPr>
                <a:defRPr/>
              </a:pPr>
              <a:t>‹#›</a:t>
            </a:fld>
            <a:endParaRPr lang="en-US" altLang="en-US" dirty="0"/>
          </a:p>
        </p:txBody>
      </p:sp>
    </p:spTree>
    <p:extLst>
      <p:ext uri="{BB962C8B-B14F-4D97-AF65-F5344CB8AC3E}">
        <p14:creationId xmlns:p14="http://schemas.microsoft.com/office/powerpoint/2010/main" xmlns="" val="8020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0C69375C-04BD-4675-BCD8-F285E5EF57BD}" type="slidenum">
              <a:rPr lang="en-US" altLang="en-US"/>
              <a:pPr>
                <a:defRPr/>
              </a:pPr>
              <a:t>‹#›</a:t>
            </a:fld>
            <a:endParaRPr lang="en-US" altLang="en-US" dirty="0"/>
          </a:p>
        </p:txBody>
      </p:sp>
    </p:spTree>
    <p:extLst>
      <p:ext uri="{BB962C8B-B14F-4D97-AF65-F5344CB8AC3E}">
        <p14:creationId xmlns:p14="http://schemas.microsoft.com/office/powerpoint/2010/main" xmlns="" val="204888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xmlns="" val="3014211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xmlns="" val="2024955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xmlns="" val="61391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C29B3ADA-7D94-4387-ADFB-C9ECA51860E3}" type="slidenum">
              <a:rPr lang="en-US" altLang="en-US"/>
              <a:pPr>
                <a:defRPr/>
              </a:pPr>
              <a:t>‹#›</a:t>
            </a:fld>
            <a:endParaRPr lang="en-US" altLang="en-US" dirty="0"/>
          </a:p>
        </p:txBody>
      </p:sp>
    </p:spTree>
    <p:extLst>
      <p:ext uri="{BB962C8B-B14F-4D97-AF65-F5344CB8AC3E}">
        <p14:creationId xmlns:p14="http://schemas.microsoft.com/office/powerpoint/2010/main" xmlns="" val="15808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4A1F2834-1B70-45D7-85B9-55EB445FC31B}" type="slidenum">
              <a:rPr lang="en-US" altLang="en-US"/>
              <a:pPr>
                <a:defRPr/>
              </a:pPr>
              <a:t>‹#›</a:t>
            </a:fld>
            <a:endParaRPr lang="en-US" altLang="en-US" dirty="0"/>
          </a:p>
        </p:txBody>
      </p:sp>
    </p:spTree>
    <p:extLst>
      <p:ext uri="{BB962C8B-B14F-4D97-AF65-F5344CB8AC3E}">
        <p14:creationId xmlns:p14="http://schemas.microsoft.com/office/powerpoint/2010/main" xmlns="" val="12064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D6D0C23B-68D3-49C8-94D2-F931DE048D32}" type="slidenum">
              <a:rPr lang="en-US" altLang="en-US"/>
              <a:pPr>
                <a:defRPr/>
              </a:pPr>
              <a:t>‹#›</a:t>
            </a:fld>
            <a:endParaRPr lang="en-US" altLang="en-US" dirty="0"/>
          </a:p>
        </p:txBody>
      </p:sp>
    </p:spTree>
    <p:extLst>
      <p:ext uri="{BB962C8B-B14F-4D97-AF65-F5344CB8AC3E}">
        <p14:creationId xmlns:p14="http://schemas.microsoft.com/office/powerpoint/2010/main" xmlns="" val="260496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9520C1AC-1C8F-48D6-AA6C-391EB630EBA9}" type="slidenum">
              <a:rPr lang="en-US" altLang="en-US"/>
              <a:pPr>
                <a:defRPr/>
              </a:pPr>
              <a:t>‹#›</a:t>
            </a:fld>
            <a:endParaRPr lang="en-US" altLang="en-US" dirty="0"/>
          </a:p>
        </p:txBody>
      </p:sp>
    </p:spTree>
    <p:extLst>
      <p:ext uri="{BB962C8B-B14F-4D97-AF65-F5344CB8AC3E}">
        <p14:creationId xmlns:p14="http://schemas.microsoft.com/office/powerpoint/2010/main" xmlns="" val="130466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E3421EE8-4034-49C8-BA9D-8B4D42CDCC3A}" type="slidenum">
              <a:rPr lang="en-US" altLang="en-US"/>
              <a:pPr>
                <a:defRPr/>
              </a:pPr>
              <a:t>‹#›</a:t>
            </a:fld>
            <a:endParaRPr lang="en-US" altLang="en-US" dirty="0"/>
          </a:p>
        </p:txBody>
      </p:sp>
    </p:spTree>
    <p:extLst>
      <p:ext uri="{BB962C8B-B14F-4D97-AF65-F5344CB8AC3E}">
        <p14:creationId xmlns:p14="http://schemas.microsoft.com/office/powerpoint/2010/main" xmlns="" val="40895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369DF046-D91F-4ECD-8278-2A8AB938817A}" type="slidenum">
              <a:rPr lang="en-US" altLang="en-US"/>
              <a:pPr>
                <a:defRPr/>
              </a:pPr>
              <a:t>‹#›</a:t>
            </a:fld>
            <a:endParaRPr lang="en-US" altLang="en-US" dirty="0"/>
          </a:p>
        </p:txBody>
      </p:sp>
    </p:spTree>
    <p:extLst>
      <p:ext uri="{BB962C8B-B14F-4D97-AF65-F5344CB8AC3E}">
        <p14:creationId xmlns:p14="http://schemas.microsoft.com/office/powerpoint/2010/main" xmlns="" val="994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76C0B73D-2B78-43E1-A89D-B713026D738E}" type="slidenum">
              <a:rPr lang="en-US" altLang="en-US"/>
              <a:pPr>
                <a:defRPr/>
              </a:pPr>
              <a:t>‹#›</a:t>
            </a:fld>
            <a:endParaRPr lang="en-US" altLang="en-US" dirty="0"/>
          </a:p>
        </p:txBody>
      </p:sp>
    </p:spTree>
    <p:extLst>
      <p:ext uri="{BB962C8B-B14F-4D97-AF65-F5344CB8AC3E}">
        <p14:creationId xmlns:p14="http://schemas.microsoft.com/office/powerpoint/2010/main" xmlns="" val="235960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EA4E686C-61A6-4C8E-BF3E-29B35B9CB0FC}" type="slidenum">
              <a:rPr lang="en-US" altLang="en-US"/>
              <a:pPr>
                <a:defRPr/>
              </a:pPr>
              <a:t>‹#›</a:t>
            </a:fld>
            <a:endParaRPr lang="en-US" altLang="en-US" dirty="0"/>
          </a:p>
        </p:txBody>
      </p:sp>
    </p:spTree>
    <p:extLst>
      <p:ext uri="{BB962C8B-B14F-4D97-AF65-F5344CB8AC3E}">
        <p14:creationId xmlns:p14="http://schemas.microsoft.com/office/powerpoint/2010/main" xmlns="" val="119766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a:extLst>
                <a:ext uri="{FF2B5EF4-FFF2-40B4-BE49-F238E27FC236}"/>
              </a:extLst>
            </p:cNvPr>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xmlns=""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3" name="Oval 4">
              <a:extLst>
                <a:ext uri="{FF2B5EF4-FFF2-40B4-BE49-F238E27FC236}"/>
              </a:extLst>
            </p:cNvPr>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xmlns=""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4" name="Oval 5">
              <a:extLst>
                <a:ext uri="{FF2B5EF4-FFF2-40B4-BE49-F238E27FC236}"/>
              </a:extLst>
            </p:cNvPr>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xmlns=""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5" name="Oval 6">
              <a:extLst>
                <a:ext uri="{FF2B5EF4-FFF2-40B4-BE49-F238E27FC236}"/>
              </a:extLst>
            </p:cNvPr>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6" name="Oval 7">
              <a:extLst>
                <a:ext uri="{FF2B5EF4-FFF2-40B4-BE49-F238E27FC236}"/>
              </a:extLst>
            </p:cNvPr>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201" name="Rectangle 9">
            <a:extLst>
              <a:ext uri="{FF2B5EF4-FFF2-40B4-BE49-F238E27FC236}"/>
            </a:extLst>
          </p:cNvPr>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badi" panose="020B0604020202020204" pitchFamily="34" charset="0"/>
              </a:defRPr>
            </a:lvl1pPr>
          </a:lstStyle>
          <a:p>
            <a:pPr>
              <a:defRPr/>
            </a:pPr>
            <a:endParaRPr lang="en-US"/>
          </a:p>
        </p:txBody>
      </p:sp>
      <p:sp>
        <p:nvSpPr>
          <p:cNvPr id="8202" name="Rectangle 10">
            <a:extLst>
              <a:ext uri="{FF2B5EF4-FFF2-40B4-BE49-F238E27FC236}"/>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badi" panose="020B0604020202020204" pitchFamily="34" charset="0"/>
              </a:defRPr>
            </a:lvl1pPr>
          </a:lstStyle>
          <a:p>
            <a:pPr>
              <a:defRPr/>
            </a:pPr>
            <a:endParaRPr lang="en-US"/>
          </a:p>
        </p:txBody>
      </p:sp>
      <p:sp>
        <p:nvSpPr>
          <p:cNvPr id="8203" name="Rectangle 11">
            <a:extLst>
              <a:ext uri="{FF2B5EF4-FFF2-40B4-BE49-F238E27FC236}"/>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badi" panose="020B0604020202020204" pitchFamily="34" charset="0"/>
              </a:defRPr>
            </a:lvl1pPr>
          </a:lstStyle>
          <a:p>
            <a:pPr>
              <a:defRPr/>
            </a:pPr>
            <a:fld id="{BAA80B90-BCCA-4A13-8CA9-0A8D79702173}" type="slidenum">
              <a:rPr lang="en-US" altLang="en-US"/>
              <a:pPr>
                <a:defRPr/>
              </a:pPr>
              <a:t>‹#›</a:t>
            </a:fld>
            <a:endParaRPr lang="en-US" altLang="en-US" dirty="0"/>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tx2"/>
          </a:solidFill>
          <a:latin typeface="Abadi" panose="020B0604020202020204" pitchFamily="34" charset="0"/>
          <a:ea typeface="+mj-ea"/>
          <a:cs typeface="+mj-cs"/>
        </a:defRPr>
      </a:lvl1pPr>
      <a:lvl2pPr algn="l" rtl="0" eaLnBrk="0" fontAlgn="base" hangingPunct="0">
        <a:spcBef>
          <a:spcPct val="0"/>
        </a:spcBef>
        <a:spcAft>
          <a:spcPct val="0"/>
        </a:spcAft>
        <a:defRPr sz="3800">
          <a:solidFill>
            <a:schemeClr val="tx2"/>
          </a:solidFill>
          <a:latin typeface="Abadi" pitchFamily="34" charset="0"/>
        </a:defRPr>
      </a:lvl2pPr>
      <a:lvl3pPr algn="l" rtl="0" eaLnBrk="0" fontAlgn="base" hangingPunct="0">
        <a:spcBef>
          <a:spcPct val="0"/>
        </a:spcBef>
        <a:spcAft>
          <a:spcPct val="0"/>
        </a:spcAft>
        <a:defRPr sz="3800">
          <a:solidFill>
            <a:schemeClr val="tx2"/>
          </a:solidFill>
          <a:latin typeface="Abadi" pitchFamily="34" charset="0"/>
        </a:defRPr>
      </a:lvl3pPr>
      <a:lvl4pPr algn="l" rtl="0" eaLnBrk="0" fontAlgn="base" hangingPunct="0">
        <a:spcBef>
          <a:spcPct val="0"/>
        </a:spcBef>
        <a:spcAft>
          <a:spcPct val="0"/>
        </a:spcAft>
        <a:defRPr sz="3800">
          <a:solidFill>
            <a:schemeClr val="tx2"/>
          </a:solidFill>
          <a:latin typeface="Abadi" pitchFamily="34" charset="0"/>
        </a:defRPr>
      </a:lvl4pPr>
      <a:lvl5pPr algn="l" rtl="0" eaLnBrk="0" fontAlgn="base" hangingPunct="0">
        <a:spcBef>
          <a:spcPct val="0"/>
        </a:spcBef>
        <a:spcAft>
          <a:spcPct val="0"/>
        </a:spcAft>
        <a:defRPr sz="3800">
          <a:solidFill>
            <a:schemeClr val="tx2"/>
          </a:solidFill>
          <a:latin typeface="Abadi" pitchFamily="34"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Abadi"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Abadi" panose="020B0604020202020204" pitchFamily="34"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Abadi" panose="020B0604020202020204" pitchFamily="34" charset="0"/>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Abadi" panose="020B0604020202020204" pitchFamily="34"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anose="020B0604020202020204" pitchFamily="34" charset="0"/>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0.png"/><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5.png"/><Relationship Id="rId5" Type="http://schemas.openxmlformats.org/officeDocument/2006/relationships/tags" Target="../tags/tag23.xml"/><Relationship Id="rId10" Type="http://schemas.openxmlformats.org/officeDocument/2006/relationships/image" Target="../media/image74.png"/><Relationship Id="rId4" Type="http://schemas.openxmlformats.org/officeDocument/2006/relationships/tags" Target="../tags/tag22.xml"/><Relationship Id="rId9" Type="http://schemas.openxmlformats.org/officeDocument/2006/relationships/image" Target="../media/image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29.xml"/><Relationship Id="rId7" Type="http://schemas.openxmlformats.org/officeDocument/2006/relationships/image" Target="../media/image8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83.png"/><Relationship Id="rId4" Type="http://schemas.openxmlformats.org/officeDocument/2006/relationships/tags" Target="../tags/tag30.xml"/><Relationship Id="rId9" Type="http://schemas.openxmlformats.org/officeDocument/2006/relationships/image" Target="../media/image8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8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13.png"/><Relationship Id="rId4" Type="http://schemas.openxmlformats.org/officeDocument/2006/relationships/image" Target="../media/image112.png"/></Relationships>
</file>

<file path=ppt/slides/_rels/slide17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16.png"/></Relationships>
</file>

<file path=ppt/slides/_rels/slide1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16.png"/><Relationship Id="rId4" Type="http://schemas.openxmlformats.org/officeDocument/2006/relationships/image" Target="../media/image118.png"/></Relationships>
</file>

<file path=ppt/slides/_rels/slide1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21.jpeg"/></Relationships>
</file>

<file path=ppt/slides/_rels/slide2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12.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2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27.png"/><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213.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2.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31.png"/><Relationship Id="rId2" Type="http://schemas.openxmlformats.org/officeDocument/2006/relationships/tags" Target="../tags/tag64.xml"/><Relationship Id="rId16" Type="http://schemas.openxmlformats.org/officeDocument/2006/relationships/image" Target="../media/image135.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30.png"/><Relationship Id="rId5" Type="http://schemas.openxmlformats.org/officeDocument/2006/relationships/tags" Target="../tags/tag67.xml"/><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tags" Target="../tags/tag66.xml"/><Relationship Id="rId9" Type="http://schemas.openxmlformats.org/officeDocument/2006/relationships/notesSlide" Target="../notesSlides/notesSlide21.xml"/><Relationship Id="rId14" Type="http://schemas.openxmlformats.org/officeDocument/2006/relationships/image" Target="../media/image133.png"/></Relationships>
</file>

<file path=ppt/slides/_rels/slide215.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0.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13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38.png"/><Relationship Id="rId5" Type="http://schemas.openxmlformats.org/officeDocument/2006/relationships/tags" Target="../tags/tag74.xml"/><Relationship Id="rId10" Type="http://schemas.openxmlformats.org/officeDocument/2006/relationships/image" Target="../media/image137.png"/><Relationship Id="rId4" Type="http://schemas.openxmlformats.org/officeDocument/2006/relationships/tags" Target="../tags/tag73.xml"/><Relationship Id="rId9" Type="http://schemas.openxmlformats.org/officeDocument/2006/relationships/image" Target="../media/image136.png"/><Relationship Id="rId14" Type="http://schemas.openxmlformats.org/officeDocument/2006/relationships/image" Target="../media/image141.png"/></Relationships>
</file>

<file path=ppt/slides/_rels/slide21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6.png"/><Relationship Id="rId3" Type="http://schemas.openxmlformats.org/officeDocument/2006/relationships/tags" Target="../tags/tag78.xml"/><Relationship Id="rId7" Type="http://schemas.openxmlformats.org/officeDocument/2006/relationships/slideLayout" Target="../slideLayouts/slideLayout2.xml"/><Relationship Id="rId12" Type="http://schemas.openxmlformats.org/officeDocument/2006/relationships/image" Target="../media/image14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44.png"/><Relationship Id="rId5" Type="http://schemas.openxmlformats.org/officeDocument/2006/relationships/tags" Target="../tags/tag80.xml"/><Relationship Id="rId10" Type="http://schemas.openxmlformats.org/officeDocument/2006/relationships/image" Target="../media/image143.png"/><Relationship Id="rId4" Type="http://schemas.openxmlformats.org/officeDocument/2006/relationships/tags" Target="../tags/tag79.xml"/><Relationship Id="rId9" Type="http://schemas.openxmlformats.org/officeDocument/2006/relationships/image" Target="../media/image142.png"/><Relationship Id="rId14" Type="http://schemas.openxmlformats.org/officeDocument/2006/relationships/image" Target="../media/image14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4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50.png"/><Relationship Id="rId4" Type="http://schemas.openxmlformats.org/officeDocument/2006/relationships/image" Target="../media/image14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8.png"/><Relationship Id="rId4" Type="http://schemas.openxmlformats.org/officeDocument/2006/relationships/image" Target="../media/image151.png"/></Relationships>
</file>

<file path=ppt/slides/_rels/slide2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2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1.png"/><Relationship Id="rId3" Type="http://schemas.openxmlformats.org/officeDocument/2006/relationships/tags" Target="../tags/tag92.xml"/><Relationship Id="rId7" Type="http://schemas.openxmlformats.org/officeDocument/2006/relationships/slideLayout" Target="../slideLayouts/slideLayout2.xml"/><Relationship Id="rId12" Type="http://schemas.openxmlformats.org/officeDocument/2006/relationships/image" Target="../media/image157.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56.png"/><Relationship Id="rId5" Type="http://schemas.openxmlformats.org/officeDocument/2006/relationships/tags" Target="../tags/tag94.xml"/><Relationship Id="rId10" Type="http://schemas.openxmlformats.org/officeDocument/2006/relationships/image" Target="../media/image155.png"/><Relationship Id="rId4" Type="http://schemas.openxmlformats.org/officeDocument/2006/relationships/tags" Target="../tags/tag93.xml"/><Relationship Id="rId9" Type="http://schemas.openxmlformats.org/officeDocument/2006/relationships/image" Target="../media/image15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smtClean="0"/>
              <a:t>The Foundations: Logic and Proofs</a:t>
            </a:r>
          </a:p>
        </p:txBody>
      </p:sp>
      <p:sp>
        <p:nvSpPr>
          <p:cNvPr id="5123" name="Subtitle 2"/>
          <p:cNvSpPr>
            <a:spLocks noGrp="1"/>
          </p:cNvSpPr>
          <p:nvPr>
            <p:ph type="subTitle" idx="1"/>
          </p:nvPr>
        </p:nvSpPr>
        <p:spPr/>
        <p:txBody>
          <a:bodyPr/>
          <a:lstStyle/>
          <a:p>
            <a:r>
              <a:rPr lang="en-US" altLang="en-US" smtClean="0"/>
              <a:t>Chapter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sz="3600" smtClean="0">
                <a:solidFill>
                  <a:srgbClr val="FF0000"/>
                </a:solidFill>
                <a:latin typeface="Arial Narrow" panose="020B0606020202030204" pitchFamily="34" charset="0"/>
              </a:rPr>
              <a:t>Logic</a:t>
            </a:r>
          </a:p>
        </p:txBody>
      </p:sp>
      <p:sp>
        <p:nvSpPr>
          <p:cNvPr id="3" name="Content Placeholder 2">
            <a:extLst>
              <a:ext uri="{FF2B5EF4-FFF2-40B4-BE49-F238E27FC236}"/>
            </a:extLst>
          </p:cNvPr>
          <p:cNvSpPr>
            <a:spLocks noGrp="1"/>
          </p:cNvSpPr>
          <p:nvPr>
            <p:ph idx="1"/>
          </p:nvPr>
        </p:nvSpPr>
        <p:spPr/>
        <p:txBody>
          <a:bodyPr/>
          <a:lstStyle/>
          <a:p>
            <a:pPr algn="just">
              <a:defRPr/>
            </a:pPr>
            <a:r>
              <a:rPr lang="en-US" sz="2800" dirty="0">
                <a:latin typeface="Arial Narrow" panose="020B0606020202030204" pitchFamily="34" charset="0"/>
              </a:rPr>
              <a:t>Logic is fundamental because it allows us to </a:t>
            </a:r>
            <a:r>
              <a:rPr lang="en-US" sz="2800" dirty="0">
                <a:solidFill>
                  <a:schemeClr val="accent1">
                    <a:lumMod val="75000"/>
                  </a:schemeClr>
                </a:solidFill>
                <a:latin typeface="Arial Narrow" panose="020B0606020202030204" pitchFamily="34" charset="0"/>
              </a:rPr>
              <a:t>understand meaning of statements</a:t>
            </a:r>
            <a:r>
              <a:rPr lang="en-US" sz="2800" dirty="0">
                <a:latin typeface="Arial Narrow" panose="020B0606020202030204" pitchFamily="34" charset="0"/>
              </a:rPr>
              <a:t>, deduce information about mathematical structures and uncover further structures.</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 rules of logic specify the </a:t>
            </a:r>
            <a:r>
              <a:rPr lang="en-US" sz="2800" dirty="0">
                <a:solidFill>
                  <a:schemeClr val="accent1">
                    <a:lumMod val="75000"/>
                  </a:schemeClr>
                </a:solidFill>
                <a:latin typeface="Arial Narrow" panose="020B0606020202030204" pitchFamily="34" charset="0"/>
              </a:rPr>
              <a:t>meaning of mathematical statements</a:t>
            </a:r>
            <a:r>
              <a:rPr lang="en-US" sz="2800" dirty="0">
                <a:latin typeface="Arial Narrow" panose="020B0606020202030204" pitchFamily="34" charset="0"/>
              </a:rPr>
              <a:t>. </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These rules are used to </a:t>
            </a:r>
            <a:r>
              <a:rPr lang="en-US" sz="2800" dirty="0">
                <a:solidFill>
                  <a:schemeClr val="accent1">
                    <a:lumMod val="75000"/>
                  </a:schemeClr>
                </a:solidFill>
                <a:latin typeface="Arial Narrow" panose="020B0606020202030204" pitchFamily="34" charset="0"/>
              </a:rPr>
              <a:t>distinguish between valid and invalid arguments</a:t>
            </a:r>
            <a:r>
              <a:rPr lang="en-US" sz="2800" dirty="0">
                <a:latin typeface="Arial Narrow" panose="020B0606020202030204" pitchFamily="34" charset="0"/>
              </a:rPr>
              <a:t>.</a:t>
            </a:r>
          </a:p>
          <a:p>
            <a:pPr algn="just">
              <a:defRPr/>
            </a:pPr>
            <a:endParaRPr lang="en-US" sz="2800" dirty="0">
              <a:latin typeface="Arial Narrow" panose="020B0606020202030204" pitchFamily="34"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AF9ABBC6-1556-459F-A253-FF4E67ABD23D}" type="slidenum">
              <a:rPr lang="en-US" altLang="en-US" sz="1000" smtClean="0"/>
              <a:pPr>
                <a:spcBef>
                  <a:spcPct val="0"/>
                </a:spcBef>
                <a:buClrTx/>
                <a:buFontTx/>
                <a:buNone/>
              </a:pPr>
              <a:t>10</a:t>
            </a:fld>
            <a:endParaRPr lang="en-US" altLang="en-US" sz="100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mtClean="0"/>
              <a:t>Precedence of Quantifiers</a:t>
            </a:r>
          </a:p>
        </p:txBody>
      </p:sp>
      <p:sp>
        <p:nvSpPr>
          <p:cNvPr id="119811" name="Content Placeholder 2"/>
          <p:cNvSpPr>
            <a:spLocks noGrp="1"/>
          </p:cNvSpPr>
          <p:nvPr>
            <p:ph idx="1"/>
          </p:nvPr>
        </p:nvSpPr>
        <p:spPr/>
        <p:txBody>
          <a:bodyPr/>
          <a:lstStyle/>
          <a:p>
            <a:r>
              <a:rPr lang="en-US" altLang="en-US" smtClean="0"/>
              <a:t>The quantifiers </a:t>
            </a:r>
            <a:r>
              <a:rPr lang="en-US" altLang="en-US" smtClean="0">
                <a:sym typeface="Symbol" panose="05050102010706020507" pitchFamily="18" charset="2"/>
              </a:rPr>
              <a:t> and   have higher precedence than all the logical operators.</a:t>
            </a:r>
          </a:p>
          <a:p>
            <a:r>
              <a:rPr lang="en-US" altLang="en-US" smtClean="0">
                <a:sym typeface="Symbol" panose="05050102010706020507" pitchFamily="18" charset="2"/>
              </a:rPr>
              <a:t>For example,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smtClean="0">
                <a:sym typeface="Symbol" panose="05050102010706020507" pitchFamily="18" charset="2"/>
              </a:rPr>
              <a:t>means</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smtClean="0">
                <a:sym typeface="Symbol" panose="05050102010706020507" pitchFamily="18" charset="2"/>
              </a:rPr>
              <a:t>  </a:t>
            </a:r>
          </a:p>
          <a:p>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smtClean="0"/>
              <a:t>Translating from English to Logic</a:t>
            </a:r>
          </a:p>
        </p:txBody>
      </p:sp>
      <p:sp>
        <p:nvSpPr>
          <p:cNvPr id="12083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smtClean="0"/>
              <a:t>Example </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3000" smtClean="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smtClean="0"/>
              <a:t>Solution</a:t>
            </a:r>
            <a:r>
              <a:rPr lang="en-US" altLang="en-US" sz="3000" smtClean="0"/>
              <a:t>:</a:t>
            </a:r>
          </a:p>
          <a:p>
            <a:pPr>
              <a:lnSpc>
                <a:spcPct val="80000"/>
              </a:lnSpc>
              <a:buFont typeface="Wingdings" panose="05000000000000000000" pitchFamily="2" charset="2"/>
              <a:buNone/>
            </a:pPr>
            <a:r>
              <a:rPr lang="en-US" altLang="en-US" sz="3000" smtClean="0"/>
              <a:t>  First decide on the domain </a:t>
            </a:r>
            <a:r>
              <a:rPr lang="en-US" altLang="en-US" sz="3000" i="1" smtClean="0"/>
              <a:t>U</a:t>
            </a:r>
            <a:r>
              <a:rPr lang="en-US" altLang="en-US" sz="3000" smtClean="0"/>
              <a:t>. </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smtClean="0"/>
              <a:t>: If </a:t>
            </a:r>
            <a:r>
              <a:rPr lang="en-US" altLang="en-US" sz="2500" i="1" smtClean="0"/>
              <a:t>U</a:t>
            </a:r>
            <a:r>
              <a:rPr lang="en-US" altLang="en-US" sz="2500" smtClean="0"/>
              <a:t> is all students in this class, define a propositional function J(x) denoting “x has taken a course in Java” and translate as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500" smtClean="0"/>
              <a:t>:</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500" smtClean="0"/>
              <a:t>But if </a:t>
            </a:r>
            <a:r>
              <a:rPr lang="en-US" altLang="en-US" sz="2500" i="1" smtClean="0"/>
              <a:t>U</a:t>
            </a:r>
            <a:r>
              <a:rPr lang="en-US" altLang="en-US" sz="2500" smtClean="0"/>
              <a:t> is all people, also define a propositional  function S(x) denoting “x is a student in this class” and translate as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smtClean="0"/>
              <a:t>Translating from English to Logic</a:t>
            </a:r>
          </a:p>
        </p:txBody>
      </p:sp>
      <p:sp>
        <p:nvSpPr>
          <p:cNvPr id="12288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smtClean="0"/>
              <a:t>Example 2</a:t>
            </a:r>
            <a:r>
              <a:rPr lang="en-US" altLang="en-US" sz="3000" smtClean="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smtClean="0"/>
              <a:t>Solution</a:t>
            </a:r>
            <a:r>
              <a:rPr lang="en-US" altLang="en-US" sz="3000" smtClean="0"/>
              <a:t>:</a:t>
            </a:r>
          </a:p>
          <a:p>
            <a:pPr>
              <a:lnSpc>
                <a:spcPct val="80000"/>
              </a:lnSpc>
              <a:buFont typeface="Wingdings" panose="05000000000000000000" pitchFamily="2" charset="2"/>
              <a:buNone/>
            </a:pPr>
            <a:r>
              <a:rPr lang="en-US" altLang="en-US" sz="3000" smtClean="0"/>
              <a:t>First decide on the domain </a:t>
            </a:r>
            <a:r>
              <a:rPr lang="en-US" altLang="en-US" sz="3000" i="1" smtClean="0"/>
              <a:t>U</a:t>
            </a:r>
            <a:r>
              <a:rPr lang="en-US" altLang="en-US" sz="3000" smtClean="0"/>
              <a:t>. </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smtClean="0"/>
              <a:t>: If </a:t>
            </a:r>
            <a:r>
              <a:rPr lang="en-US" altLang="en-US" sz="2500" i="1" smtClean="0"/>
              <a:t>U</a:t>
            </a:r>
            <a:r>
              <a:rPr lang="en-US" altLang="en-US" sz="2500" smtClean="0"/>
              <a:t> is all students in this class, translate as </a:t>
            </a:r>
          </a:p>
          <a:p>
            <a:pPr lvl="1">
              <a:lnSpc>
                <a:spcPct val="80000"/>
              </a:lnSpc>
              <a:buFont typeface="Wingdings" panose="05000000000000000000" pitchFamily="2" charset="2"/>
              <a:buNone/>
            </a:pP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smtClean="0"/>
              <a:t>: But if </a:t>
            </a:r>
            <a:r>
              <a:rPr lang="en-US" altLang="en-US" sz="2500" i="1" smtClean="0"/>
              <a:t>U</a:t>
            </a:r>
            <a:r>
              <a:rPr lang="en-US" altLang="en-US" sz="2500" smtClean="0"/>
              <a:t> is all people, then translate as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smtClean="0"/>
          </a:p>
          <a:p>
            <a:pPr lvl="1">
              <a:lnSpc>
                <a:spcPct val="80000"/>
              </a:lnSpc>
            </a:pPr>
            <a:endParaRPr lang="en-US" altLang="en-US" sz="250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smtClean="0"/>
              <a:t>Returning to the Socrates Example </a:t>
            </a:r>
          </a:p>
        </p:txBody>
      </p:sp>
      <p:sp>
        <p:nvSpPr>
          <p:cNvPr id="3" name="Content Placeholder 2"/>
          <p:cNvSpPr>
            <a:spLocks noGrp="1"/>
          </p:cNvSpPr>
          <p:nvPr>
            <p:ph idx="1"/>
          </p:nvPr>
        </p:nvSpPr>
        <p:spPr/>
        <p:txBody>
          <a:bodyPr>
            <a:normAutofit fontScale="92500" lnSpcReduction="10000"/>
          </a:bodyPr>
          <a:lstStyle/>
          <a:p>
            <a:pPr>
              <a:defRPr/>
            </a:pPr>
            <a:r>
              <a:rPr lang="en-US" dirty="0" smtClean="0"/>
              <a:t>Introduce the  propositional functions </a:t>
            </a:r>
            <a:r>
              <a:rPr lang="en-US" i="1" dirty="0" smtClean="0"/>
              <a:t>Man(x) </a:t>
            </a:r>
            <a:r>
              <a:rPr lang="en-US" dirty="0" smtClean="0"/>
              <a:t>denoting “</a:t>
            </a:r>
            <a:r>
              <a:rPr lang="en-US" i="1" dirty="0" smtClean="0"/>
              <a:t>x</a:t>
            </a:r>
            <a:r>
              <a:rPr lang="en-US" dirty="0" smtClean="0"/>
              <a:t> is a man” and  </a:t>
            </a:r>
            <a:r>
              <a:rPr lang="en-US" i="1" dirty="0" smtClean="0"/>
              <a:t>Mortal(x)</a:t>
            </a:r>
            <a:r>
              <a:rPr lang="en-US" dirty="0" smtClean="0"/>
              <a:t> denoting “</a:t>
            </a:r>
            <a:r>
              <a:rPr lang="en-US" i="1" dirty="0" smtClean="0"/>
              <a:t>x</a:t>
            </a:r>
            <a:r>
              <a:rPr lang="en-US" dirty="0" smtClean="0"/>
              <a:t> is mortal.”  Specify the  domain as all people.</a:t>
            </a:r>
          </a:p>
          <a:p>
            <a:pPr>
              <a:defRPr/>
            </a:pPr>
            <a:r>
              <a:rPr lang="en-US" sz="2600" dirty="0" smtClean="0"/>
              <a:t>The two premises are</a:t>
            </a:r>
            <a:r>
              <a:rPr lang="en-US" dirty="0" smtClean="0"/>
              <a:t>:</a:t>
            </a:r>
          </a:p>
          <a:p>
            <a:pPr>
              <a:defRPr/>
            </a:pPr>
            <a:endParaRPr lang="en-US" dirty="0" smtClean="0"/>
          </a:p>
          <a:p>
            <a:pPr>
              <a:defRPr/>
            </a:pPr>
            <a:r>
              <a:rPr lang="en-US" dirty="0" smtClean="0"/>
              <a:t>The conclusion is:</a:t>
            </a:r>
          </a:p>
          <a:p>
            <a:pPr>
              <a:defRPr/>
            </a:pPr>
            <a:endParaRPr lang="en-US" dirty="0" smtClean="0"/>
          </a:p>
          <a:p>
            <a:pPr>
              <a:defRPr/>
            </a:pPr>
            <a:r>
              <a:rPr lang="en-US" dirty="0" smtClean="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smtClean="0"/>
              <a:t>Equivalences in Predicate Logic</a:t>
            </a:r>
          </a:p>
        </p:txBody>
      </p:sp>
      <p:sp>
        <p:nvSpPr>
          <p:cNvPr id="125955" name="Content Placeholder 2"/>
          <p:cNvSpPr>
            <a:spLocks noGrp="1"/>
          </p:cNvSpPr>
          <p:nvPr>
            <p:ph idx="1"/>
          </p:nvPr>
        </p:nvSpPr>
        <p:spPr/>
        <p:txBody>
          <a:bodyPr/>
          <a:lstStyle/>
          <a:p>
            <a:pPr>
              <a:lnSpc>
                <a:spcPct val="90000"/>
              </a:lnSpc>
            </a:pPr>
            <a:r>
              <a:rPr lang="en-US" altLang="en-US" sz="3000" smtClean="0"/>
              <a:t>Statements involving predicates and quantifiers are </a:t>
            </a:r>
            <a:r>
              <a:rPr lang="en-US" altLang="en-US" sz="3000" i="1" smtClean="0"/>
              <a:t>logically equivalent </a:t>
            </a:r>
            <a:r>
              <a:rPr lang="en-US" altLang="en-US" sz="3000" smtClean="0"/>
              <a:t>if and only if they have the same truth value </a:t>
            </a:r>
          </a:p>
          <a:p>
            <a:pPr lvl="1">
              <a:lnSpc>
                <a:spcPct val="90000"/>
              </a:lnSpc>
            </a:pPr>
            <a:r>
              <a:rPr lang="en-US" altLang="en-US" sz="2500" smtClean="0"/>
              <a:t>for every predicate substituted into these statements and </a:t>
            </a:r>
          </a:p>
          <a:p>
            <a:pPr lvl="1">
              <a:lnSpc>
                <a:spcPct val="90000"/>
              </a:lnSpc>
            </a:pPr>
            <a:r>
              <a:rPr lang="en-US" altLang="en-US" sz="2500" smtClean="0"/>
              <a:t>for every domain of discourse used for the variables in the expressions. </a:t>
            </a:r>
          </a:p>
          <a:p>
            <a:pPr>
              <a:lnSpc>
                <a:spcPct val="90000"/>
              </a:lnSpc>
            </a:pPr>
            <a:r>
              <a:rPr lang="en-US" altLang="en-US" sz="3000" smtClean="0"/>
              <a:t>The notation </a:t>
            </a:r>
            <a:r>
              <a:rPr lang="en-US" altLang="en-US" sz="3000" i="1" smtClean="0"/>
              <a:t>S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rPr>
              <a:t>T</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rPr>
              <a:t>T</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Thinking about Quantifiers as Conjunctions and Disjunctions</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dirty="0" smtClean="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smtClean="0">
                <a:sym typeface="Symbol"/>
              </a:rPr>
              <a:t>If </a:t>
            </a:r>
            <a:r>
              <a:rPr lang="en-US" i="1" dirty="0" smtClean="0">
                <a:sym typeface="Symbol"/>
              </a:rPr>
              <a:t>U</a:t>
            </a:r>
            <a:r>
              <a:rPr lang="en-US" dirty="0" smtClean="0">
                <a:sym typeface="Symbol"/>
              </a:rPr>
              <a:t> consists of the integers </a:t>
            </a:r>
            <a:r>
              <a:rPr lang="en-US" dirty="0" smtClean="0">
                <a:latin typeface="Cambria Math" pitchFamily="18" charset="0"/>
                <a:ea typeface="Cambria Math" pitchFamily="18" charset="0"/>
                <a:sym typeface="Symbol"/>
              </a:rPr>
              <a:t>1</a:t>
            </a:r>
            <a:r>
              <a:rPr lang="en-US" dirty="0" smtClean="0">
                <a:sym typeface="Symbol"/>
              </a:rPr>
              <a:t>,</a:t>
            </a:r>
            <a:r>
              <a:rPr lang="en-US" dirty="0" smtClean="0">
                <a:latin typeface="Cambria Math" pitchFamily="18" charset="0"/>
                <a:ea typeface="Cambria Math" pitchFamily="18" charset="0"/>
                <a:sym typeface="Symbol"/>
              </a:rPr>
              <a:t>2</a:t>
            </a:r>
            <a:r>
              <a:rPr lang="en-US" dirty="0" smtClean="0">
                <a:sym typeface="Symbol"/>
              </a:rPr>
              <a:t>, and </a:t>
            </a:r>
            <a:r>
              <a:rPr lang="en-US" dirty="0" smtClean="0">
                <a:latin typeface="Cambria Math" pitchFamily="18" charset="0"/>
                <a:ea typeface="Cambria Math" pitchFamily="18" charset="0"/>
                <a:sym typeface="Symbol"/>
              </a:rPr>
              <a:t>3</a:t>
            </a:r>
            <a:r>
              <a:rPr lang="en-US" dirty="0" smtClean="0">
                <a:sym typeface="Symbol"/>
              </a:rPr>
              <a:t>:</a:t>
            </a: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defRPr/>
            </a:pPr>
            <a:r>
              <a:rPr lang="en-US" dirty="0" smtClean="0">
                <a:sym typeface="Symbol"/>
              </a:rPr>
              <a:t>Even if the domains are infinite, you can still think of the quantifiers in this fashion, but the equivalent expressions without quantifiers will be infinitely long.</a:t>
            </a:r>
          </a:p>
          <a:p>
            <a:pPr>
              <a:defRPr/>
            </a:pPr>
            <a:endParaRPr lang="en-US" dirty="0" smtClean="0"/>
          </a:p>
          <a:p>
            <a:pPr>
              <a:defRPr/>
            </a:pPr>
            <a:endParaRPr lang="en-US" dirty="0" smtClean="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smtClean="0"/>
              <a:t>Negating Quantified Expressions</a:t>
            </a:r>
          </a:p>
        </p:txBody>
      </p:sp>
      <p:sp>
        <p:nvSpPr>
          <p:cNvPr id="3" name="Content Placeholder 2"/>
          <p:cNvSpPr>
            <a:spLocks noGrp="1"/>
          </p:cNvSpPr>
          <p:nvPr>
            <p:ph idx="1"/>
          </p:nvPr>
        </p:nvSpPr>
        <p:spPr/>
        <p:txBody>
          <a:bodyPr>
            <a:normAutofit fontScale="92500" lnSpcReduction="10000"/>
          </a:bodyPr>
          <a:lstStyle/>
          <a:p>
            <a:pPr>
              <a:defRPr/>
            </a:pPr>
            <a:r>
              <a:rPr lang="en-US" dirty="0" smtClean="0"/>
              <a:t>Consider </a:t>
            </a:r>
            <a:r>
              <a:rPr lang="en-US" i="1" dirty="0" smtClean="0">
                <a:latin typeface="Cambria Math" pitchFamily="18" charset="0"/>
                <a:ea typeface="Cambria Math" pitchFamily="18" charset="0"/>
                <a:sym typeface="Symbol"/>
              </a:rPr>
              <a:t>x J(x)</a:t>
            </a:r>
            <a:endParaRPr lang="en-US" dirty="0" smtClean="0"/>
          </a:p>
          <a:p>
            <a:pPr marL="850392" lvl="1" indent="-457200">
              <a:buFont typeface="Wingdings" panose="05000000000000000000" pitchFamily="2" charset="2"/>
              <a:buNone/>
              <a:defRPr/>
            </a:pPr>
            <a:r>
              <a:rPr lang="en-US" dirty="0" smtClean="0"/>
              <a:t>“Every student in your class has taken a course in Java.”</a:t>
            </a:r>
          </a:p>
          <a:p>
            <a:pPr marL="850392" lvl="1" indent="-457200">
              <a:buFont typeface="Wingdings" panose="05000000000000000000" pitchFamily="2" charset="2"/>
              <a:buNone/>
              <a:defRPr/>
            </a:pPr>
            <a:r>
              <a:rPr lang="en-US" dirty="0" smtClean="0"/>
              <a:t> Here </a:t>
            </a:r>
            <a:r>
              <a:rPr lang="en-US" i="1" dirty="0" smtClean="0">
                <a:latin typeface="Cambria Math" pitchFamily="18" charset="0"/>
                <a:ea typeface="Cambria Math" pitchFamily="18" charset="0"/>
                <a:sym typeface="Symbol"/>
              </a:rPr>
              <a:t>J(x)</a:t>
            </a:r>
            <a:r>
              <a:rPr lang="en-US" dirty="0" smtClean="0"/>
              <a:t>  is “x has taken a course in Java” and </a:t>
            </a:r>
          </a:p>
          <a:p>
            <a:pPr marL="850392" lvl="1" indent="-457200">
              <a:buFont typeface="Wingdings" panose="05000000000000000000" pitchFamily="2" charset="2"/>
              <a:buNone/>
              <a:defRPr/>
            </a:pPr>
            <a:r>
              <a:rPr lang="en-US" dirty="0" smtClean="0"/>
              <a:t> the domain is students in your class. </a:t>
            </a:r>
          </a:p>
          <a:p>
            <a:pPr>
              <a:defRPr/>
            </a:pPr>
            <a:r>
              <a:rPr lang="en-US" dirty="0" smtClean="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smtClean="0">
                <a:latin typeface="Cambria Math"/>
                <a:ea typeface="Cambria Math"/>
                <a:sym typeface="Symbol"/>
              </a:rPr>
              <a:t>     </a:t>
            </a:r>
            <a:r>
              <a:rPr lang="en-US" dirty="0" smtClean="0">
                <a:latin typeface="Cambria Math"/>
                <a:ea typeface="Cambria Math"/>
                <a:sym typeface="Symbol"/>
              </a:rPr>
              <a:t>Symbolically</a:t>
            </a:r>
            <a:r>
              <a:rPr lang="en-US" i="1" dirty="0" smtClean="0">
                <a:latin typeface="Cambria Math"/>
                <a:ea typeface="Cambria Math"/>
                <a:sym typeface="Symbol"/>
              </a:rPr>
              <a:t>  ¬</a:t>
            </a:r>
            <a:r>
              <a:rPr lang="en-US" i="1" dirty="0" smtClean="0">
                <a:latin typeface="Cambria Math" pitchFamily="18" charset="0"/>
                <a:ea typeface="Cambria Math" pitchFamily="18" charset="0"/>
                <a:sym typeface="Symbol"/>
              </a:rPr>
              <a:t>x J(x)  </a:t>
            </a:r>
            <a:r>
              <a:rPr lang="en-US" dirty="0" smtClean="0">
                <a:latin typeface="Cambria Math" pitchFamily="18" charset="0"/>
                <a:ea typeface="Cambria Math" pitchFamily="18" charset="0"/>
                <a:sym typeface="Symbol"/>
              </a:rPr>
              <a:t>and </a:t>
            </a:r>
            <a:r>
              <a:rPr lang="en-US" i="1" dirty="0" smtClean="0">
                <a:latin typeface="Cambria Math" pitchFamily="18" charset="0"/>
                <a:ea typeface="Cambria Math" pitchFamily="18" charset="0"/>
                <a:sym typeface="Symbol"/>
              </a:rPr>
              <a:t>x </a:t>
            </a:r>
            <a:r>
              <a:rPr lang="en-US" i="1" dirty="0" smtClean="0">
                <a:latin typeface="Cambria Math"/>
                <a:ea typeface="Cambria Math"/>
                <a:sym typeface="Symbol"/>
              </a:rPr>
              <a:t>¬</a:t>
            </a:r>
            <a:r>
              <a:rPr lang="en-US" i="1" dirty="0" smtClean="0">
                <a:latin typeface="Cambria Math" pitchFamily="18" charset="0"/>
                <a:ea typeface="Cambria Math" pitchFamily="18" charset="0"/>
                <a:sym typeface="Symbol"/>
              </a:rPr>
              <a:t>J(x) </a:t>
            </a:r>
            <a:r>
              <a:rPr lang="en-US" dirty="0" smtClean="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Negating Quantified Expressions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defRPr/>
            </a:pPr>
            <a:r>
              <a:rPr lang="en-US" dirty="0" smtClean="0"/>
              <a:t>Now Consider </a:t>
            </a:r>
            <a:r>
              <a:rPr lang="en-US" i="1" dirty="0" smtClean="0">
                <a:latin typeface="Cambria Math" pitchFamily="18" charset="0"/>
                <a:ea typeface="Cambria Math" pitchFamily="18" charset="0"/>
                <a:sym typeface="Symbol"/>
              </a:rPr>
              <a:t> x J(x)</a:t>
            </a:r>
            <a:endParaRPr lang="en-US" dirty="0" smtClean="0"/>
          </a:p>
          <a:p>
            <a:pPr lvl="1">
              <a:buFont typeface="Wingdings" panose="05000000000000000000" pitchFamily="2" charset="2"/>
              <a:buNone/>
              <a:defRPr/>
            </a:pPr>
            <a:r>
              <a:rPr lang="en-US" dirty="0" smtClean="0"/>
              <a:t>“There is a student in this class who has taken a course in Java.”</a:t>
            </a:r>
            <a:endParaRPr lang="en-US" i="1" dirty="0" smtClean="0">
              <a:latin typeface="Cambria Math" pitchFamily="18" charset="0"/>
              <a:ea typeface="Cambria Math" pitchFamily="18" charset="0"/>
              <a:sym typeface="Symbol"/>
            </a:endParaRPr>
          </a:p>
          <a:p>
            <a:pPr lvl="1">
              <a:buFont typeface="Wingdings" panose="05000000000000000000" pitchFamily="2" charset="2"/>
              <a:buNone/>
              <a:defRPr/>
            </a:pPr>
            <a:r>
              <a:rPr lang="en-US" dirty="0" smtClean="0"/>
              <a:t>Where </a:t>
            </a:r>
            <a:r>
              <a:rPr lang="en-US" i="1" dirty="0" smtClean="0">
                <a:latin typeface="Cambria Math" pitchFamily="18" charset="0"/>
                <a:ea typeface="Cambria Math" pitchFamily="18" charset="0"/>
                <a:sym typeface="Symbol"/>
              </a:rPr>
              <a:t>J(x)</a:t>
            </a:r>
            <a:r>
              <a:rPr lang="en-US" dirty="0" smtClean="0"/>
              <a:t>  is “x has taken a course in Java.”</a:t>
            </a:r>
          </a:p>
          <a:p>
            <a:pPr>
              <a:defRPr/>
            </a:pPr>
            <a:r>
              <a:rPr lang="en-US" dirty="0" smtClean="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smtClean="0">
                <a:latin typeface="Cambria Math"/>
                <a:ea typeface="Cambria Math"/>
                <a:sym typeface="Symbol"/>
              </a:rPr>
              <a:t>     </a:t>
            </a:r>
            <a:r>
              <a:rPr lang="en-US" dirty="0" smtClean="0">
                <a:latin typeface="Cambria Math"/>
                <a:ea typeface="Cambria Math"/>
                <a:sym typeface="Symbol"/>
              </a:rPr>
              <a:t>Symbolically</a:t>
            </a:r>
            <a:r>
              <a:rPr lang="en-US" i="1" dirty="0" smtClean="0">
                <a:latin typeface="Cambria Math"/>
                <a:ea typeface="Cambria Math"/>
                <a:sym typeface="Symbol"/>
              </a:rPr>
              <a:t>  ¬</a:t>
            </a:r>
            <a:r>
              <a:rPr lang="en-US" i="1" dirty="0" smtClean="0">
                <a:latin typeface="Cambria Math" pitchFamily="18" charset="0"/>
                <a:ea typeface="Cambria Math" pitchFamily="18" charset="0"/>
                <a:sym typeface="Symbol"/>
              </a:rPr>
              <a:t> x J(x)  </a:t>
            </a:r>
            <a:r>
              <a:rPr lang="en-US" dirty="0" smtClean="0">
                <a:latin typeface="Cambria Math" pitchFamily="18" charset="0"/>
                <a:ea typeface="Cambria Math" pitchFamily="18" charset="0"/>
                <a:sym typeface="Symbol"/>
              </a:rPr>
              <a:t>and </a:t>
            </a:r>
            <a:r>
              <a:rPr lang="en-US" i="1" dirty="0" smtClean="0">
                <a:latin typeface="Cambria Math" pitchFamily="18" charset="0"/>
                <a:ea typeface="Cambria Math" pitchFamily="18" charset="0"/>
                <a:sym typeface="Symbol"/>
              </a:rPr>
              <a:t> x </a:t>
            </a:r>
            <a:r>
              <a:rPr lang="en-US" i="1" dirty="0" smtClean="0">
                <a:latin typeface="Cambria Math"/>
                <a:ea typeface="Cambria Math"/>
                <a:sym typeface="Symbol"/>
              </a:rPr>
              <a:t>¬</a:t>
            </a:r>
            <a:r>
              <a:rPr lang="en-US" i="1" dirty="0" smtClean="0">
                <a:latin typeface="Cambria Math" pitchFamily="18" charset="0"/>
                <a:ea typeface="Cambria Math" pitchFamily="18" charset="0"/>
                <a:sym typeface="Symbol"/>
              </a:rPr>
              <a:t>J(x) </a:t>
            </a:r>
            <a:r>
              <a:rPr lang="en-US" dirty="0" smtClean="0">
                <a:latin typeface="Cambria Math" pitchFamily="18" charset="0"/>
                <a:ea typeface="Cambria Math" pitchFamily="18" charset="0"/>
                <a:sym typeface="Symbol"/>
              </a:rPr>
              <a:t>are equivalent</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smtClean="0"/>
              <a:t>De Morgan’s Laws for Quantifiers</a:t>
            </a:r>
          </a:p>
        </p:txBody>
      </p:sp>
      <p:sp>
        <p:nvSpPr>
          <p:cNvPr id="3" name="Content Placeholder 2"/>
          <p:cNvSpPr>
            <a:spLocks noGrp="1"/>
          </p:cNvSpPr>
          <p:nvPr>
            <p:ph idx="1"/>
          </p:nvPr>
        </p:nvSpPr>
        <p:spPr/>
        <p:txBody>
          <a:bodyPr>
            <a:normAutofit fontScale="92500" lnSpcReduction="10000"/>
          </a:bodyPr>
          <a:lstStyle/>
          <a:p>
            <a:pPr>
              <a:defRPr/>
            </a:pPr>
            <a:r>
              <a:rPr lang="en-US" dirty="0" smtClean="0"/>
              <a:t>The rules for negating quantifiers are:</a:t>
            </a:r>
          </a:p>
          <a:p>
            <a:pPr>
              <a:defRPr/>
            </a:pPr>
            <a:endParaRPr lang="en-US" dirty="0" smtClean="0"/>
          </a:p>
          <a:p>
            <a:pPr>
              <a:defRPr/>
            </a:pPr>
            <a:endParaRPr lang="en-US" dirty="0" smtClean="0"/>
          </a:p>
          <a:p>
            <a:pPr>
              <a:defRPr/>
            </a:pPr>
            <a:endParaRPr lang="en-US" dirty="0" smtClean="0"/>
          </a:p>
          <a:p>
            <a:pPr>
              <a:defRPr/>
            </a:pPr>
            <a:r>
              <a:rPr lang="en-US" dirty="0" smtClean="0"/>
              <a:t>The reasoning in the table shows that:</a:t>
            </a:r>
          </a:p>
          <a:p>
            <a:pPr>
              <a:defRPr/>
            </a:pPr>
            <a:endParaRPr lang="en-US" dirty="0" smtClean="0"/>
          </a:p>
          <a:p>
            <a:pPr>
              <a:defRPr/>
            </a:pPr>
            <a:endParaRPr lang="en-US" dirty="0" smtClean="0"/>
          </a:p>
          <a:p>
            <a:pPr>
              <a:defRPr/>
            </a:pPr>
            <a:endParaRPr lang="en-US" dirty="0" smtClean="0"/>
          </a:p>
          <a:p>
            <a:pPr>
              <a:defRPr/>
            </a:pPr>
            <a:r>
              <a:rPr lang="en-US" dirty="0" smtClean="0"/>
              <a:t>These are important. You will use these. </a:t>
            </a:r>
            <a:endParaRPr lang="en-US" dirty="0"/>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5400" y="2438400"/>
            <a:ext cx="5024438" cy="121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smtClean="0"/>
              <a:t>Translation from English to Logic</a:t>
            </a:r>
          </a:p>
        </p:txBody>
      </p:sp>
      <p:sp>
        <p:nvSpPr>
          <p:cNvPr id="13312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smtClean="0"/>
              <a:t>Examples</a:t>
            </a:r>
            <a:r>
              <a:rPr lang="en-US" altLang="en-US" sz="3000" smtClean="0"/>
              <a:t>:</a:t>
            </a:r>
          </a:p>
          <a:p>
            <a:pPr>
              <a:lnSpc>
                <a:spcPct val="80000"/>
              </a:lnSpc>
              <a:buFont typeface="Arial" panose="020B0604020202020204" pitchFamily="34" charset="0"/>
              <a:buAutoNum type="arabicPeriod"/>
            </a:pPr>
            <a:r>
              <a:rPr lang="en-US" altLang="en-US" sz="3000" smtClean="0"/>
              <a:t>“Some student in this class has visited Mexico.”</a:t>
            </a:r>
          </a:p>
          <a:p>
            <a:pPr marL="849313" lvl="1" indent="-457200">
              <a:lnSpc>
                <a:spcPct val="80000"/>
              </a:lnSpc>
              <a:buFont typeface="Wingdings" panose="05000000000000000000" pitchFamily="2" charset="2"/>
              <a:buNone/>
            </a:pPr>
            <a:r>
              <a:rPr lang="en-US" altLang="en-US" sz="2500" smtClean="0"/>
              <a:t>   </a:t>
            </a:r>
            <a:r>
              <a:rPr lang="en-US" altLang="en-US" sz="2500" b="1" smtClean="0"/>
              <a:t>Solution</a:t>
            </a:r>
            <a:r>
              <a:rPr lang="en-US" altLang="en-US" sz="2500" smtClean="0"/>
              <a:t>: Let </a:t>
            </a:r>
            <a:r>
              <a:rPr lang="en-US" altLang="en-US" sz="2500" i="1" smtClean="0"/>
              <a:t>M</a:t>
            </a:r>
            <a:r>
              <a:rPr lang="en-US" altLang="en-US" sz="2500" smtClean="0"/>
              <a:t>(</a:t>
            </a:r>
            <a:r>
              <a:rPr lang="en-US" altLang="en-US" sz="2500" i="1" smtClean="0"/>
              <a:t>x</a:t>
            </a:r>
            <a:r>
              <a:rPr lang="en-US" altLang="en-US" sz="2500" smtClean="0"/>
              <a:t>) denote “</a:t>
            </a:r>
            <a:r>
              <a:rPr lang="en-US" altLang="en-US" sz="2500" i="1" smtClean="0"/>
              <a:t>x</a:t>
            </a:r>
            <a:r>
              <a:rPr lang="en-US" altLang="en-US" sz="2500" smtClean="0"/>
              <a:t> has visited Mexico” and </a:t>
            </a:r>
            <a:r>
              <a:rPr lang="en-US" altLang="en-US" sz="2500" i="1" smtClean="0"/>
              <a:t>S</a:t>
            </a:r>
            <a:r>
              <a:rPr lang="en-US" altLang="en-US" sz="2500" smtClean="0"/>
              <a:t>(</a:t>
            </a:r>
            <a:r>
              <a:rPr lang="en-US" altLang="en-US" sz="2500" i="1" smtClean="0"/>
              <a:t>x</a:t>
            </a:r>
            <a:r>
              <a:rPr lang="en-US" altLang="en-US" sz="2500" smtClean="0"/>
              <a:t>) denote “</a:t>
            </a:r>
            <a:r>
              <a:rPr lang="en-US" altLang="en-US" sz="2500" i="1" smtClean="0"/>
              <a:t>x</a:t>
            </a:r>
            <a:r>
              <a:rPr lang="en-US" altLang="en-US" sz="2500" smtClean="0"/>
              <a:t> is a student in this class,”  and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smtClean="0"/>
          </a:p>
          <a:p>
            <a:pPr marL="849313" lvl="1" indent="-457200">
              <a:lnSpc>
                <a:spcPct val="80000"/>
              </a:lnSpc>
              <a:buFont typeface="Wingdings" panose="05000000000000000000" pitchFamily="2" charset="2"/>
              <a:buNone/>
            </a:pPr>
            <a:r>
              <a:rPr lang="en-US" altLang="en-US" sz="2500" smtClean="0"/>
              <a:t>                      </a:t>
            </a:r>
            <a:r>
              <a:rPr lang="en-US" altLang="en-US" sz="2500" smtClean="0">
                <a:sym typeface="Symbol" panose="05050102010706020507" pitchFamily="18" charset="2"/>
              </a:rPr>
              <a:t></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smtClean="0"/>
          </a:p>
          <a:p>
            <a:pPr>
              <a:lnSpc>
                <a:spcPct val="80000"/>
              </a:lnSpc>
              <a:buFont typeface="Arial" panose="020B0604020202020204" pitchFamily="34" charset="0"/>
              <a:buAutoNum type="arabicPeriod"/>
            </a:pPr>
            <a:r>
              <a:rPr lang="en-US" altLang="en-US" sz="3000" smtClean="0"/>
              <a:t>“Every student in this class has visited Canada or Mexico.”</a:t>
            </a:r>
          </a:p>
          <a:p>
            <a:pPr marL="849313" lvl="1" indent="-457200">
              <a:lnSpc>
                <a:spcPct val="80000"/>
              </a:lnSpc>
              <a:buFont typeface="Wingdings" panose="05000000000000000000" pitchFamily="2" charset="2"/>
              <a:buNone/>
            </a:pPr>
            <a:r>
              <a:rPr lang="en-US" altLang="en-US" sz="2500" smtClean="0"/>
              <a:t>  </a:t>
            </a:r>
            <a:r>
              <a:rPr lang="en-US" altLang="en-US" sz="2500" b="1" smtClean="0"/>
              <a:t>Solution</a:t>
            </a:r>
            <a:r>
              <a:rPr lang="en-US" altLang="en-US" sz="2500" smtClean="0"/>
              <a:t>: Add </a:t>
            </a:r>
            <a:r>
              <a:rPr lang="en-US" altLang="en-US" sz="2500" i="1" smtClean="0"/>
              <a:t>C</a:t>
            </a:r>
            <a:r>
              <a:rPr lang="en-US" altLang="en-US" sz="2500" smtClean="0"/>
              <a:t>(</a:t>
            </a:r>
            <a:r>
              <a:rPr lang="en-US" altLang="en-US" sz="2500" i="1" smtClean="0"/>
              <a:t>x</a:t>
            </a:r>
            <a:r>
              <a:rPr lang="en-US" altLang="en-US" sz="2500" smtClean="0"/>
              <a:t>) denoting “</a:t>
            </a:r>
            <a:r>
              <a:rPr lang="en-US" altLang="en-US" sz="2500" i="1" smtClean="0"/>
              <a:t>x</a:t>
            </a:r>
            <a:r>
              <a:rPr lang="en-US" altLang="en-US" sz="2500" smtClean="0"/>
              <a:t> has visited Canada.”</a:t>
            </a:r>
          </a:p>
          <a:p>
            <a:pPr marL="849313" lvl="1" indent="-457200">
              <a:lnSpc>
                <a:spcPct val="80000"/>
              </a:lnSpc>
              <a:buFont typeface="Wingdings" panose="05000000000000000000" pitchFamily="2" charset="2"/>
              <a:buNone/>
            </a:pP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a:extLst>
              <a:ext uri="{FF2B5EF4-FFF2-40B4-BE49-F238E27FC236}"/>
            </a:extLst>
          </p:cNvPr>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r>
              <a:rPr lang="en-US" sz="2800" dirty="0">
                <a:solidFill>
                  <a:schemeClr val="tx1"/>
                </a:solidFill>
              </a:rPr>
              <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11</a:t>
            </a:fld>
            <a:endParaRPr lang="en-US" altLang="en-US" sz="1400" smtClean="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a:extLst>
              <a:ext uri="{FF2B5EF4-FFF2-40B4-BE49-F238E27FC236}"/>
            </a:extLst>
          </p:cNvPr>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Some Fun with Translating from English into Logical Expressions</a:t>
            </a:r>
            <a:endParaRPr lang="en-US" dirty="0"/>
          </a:p>
        </p:txBody>
      </p:sp>
      <p:sp>
        <p:nvSpPr>
          <p:cNvPr id="3" name="Content Placeholder 2"/>
          <p:cNvSpPr>
            <a:spLocks noGrp="1"/>
          </p:cNvSpPr>
          <p:nvPr>
            <p:ph idx="1"/>
          </p:nvPr>
        </p:nvSpPr>
        <p:spPr/>
        <p:txBody>
          <a:bodyPr/>
          <a:lstStyle/>
          <a:p>
            <a:r>
              <a:rPr lang="en-US" altLang="en-US" smtClean="0"/>
              <a:t>U = {Nitwits, Oddments,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x is a Oddment</a:t>
            </a:r>
          </a:p>
          <a:p>
            <a:pPr>
              <a:buFont typeface="Wingdings" panose="05000000000000000000" pitchFamily="2" charset="2"/>
              <a:buNone/>
            </a:pPr>
            <a:r>
              <a:rPr lang="en-US" altLang="en-US" b="1" smtClean="0"/>
              <a:t>   </a:t>
            </a:r>
            <a:r>
              <a:rPr lang="en-US" altLang="en-US" smtClean="0"/>
              <a:t>Translate “Everything is a Nitwit”</a:t>
            </a:r>
          </a:p>
          <a:p>
            <a:pPr>
              <a:buFont typeface="Wingdings" panose="05000000000000000000" pitchFamily="2" charset="2"/>
              <a:buNone/>
            </a:pPr>
            <a:endParaRPr lang="en-US" altLang="en-US" smtClean="0"/>
          </a:p>
          <a:p>
            <a:pPr>
              <a:buFont typeface="Wingdings" panose="05000000000000000000" pitchFamily="2" charset="2"/>
              <a:buNone/>
            </a:pPr>
            <a:r>
              <a:rPr lang="en-US" altLang="en-US" b="1" smtClean="0"/>
              <a:t>    Solution</a:t>
            </a:r>
            <a:r>
              <a:rPr lang="en-US" altLang="en-US" smtClean="0"/>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“Nothing is a Blubber.”</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smtClean="0"/>
              <a:t>     </a:t>
            </a:r>
            <a:r>
              <a:rPr lang="en-US" altLang="en-US" b="1" smtClean="0"/>
              <a:t>Solution</a:t>
            </a:r>
            <a:r>
              <a:rPr lang="en-US" altLang="en-US" smtClean="0"/>
              <a:t>:   </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“All Nitwits are Blubbers.”</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a:p>
            <a:endParaRPr lang="en-US" altLang="en-US" smtClean="0"/>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“Some Nitwits are Oddments.”</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 </a:t>
            </a:r>
            <a:r>
              <a:rPr lang="en-US" altLang="en-US" smtClean="0"/>
              <a:t>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“No Blubber is a Oddment.”</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smtClean="0"/>
              <a:t>     </a:t>
            </a:r>
            <a:r>
              <a:rPr lang="en-US" altLang="en-US" b="1" smtClean="0"/>
              <a:t>Solution</a:t>
            </a:r>
            <a:r>
              <a:rPr lang="en-US" altLang="en-US" smtClean="0"/>
              <a:t>: </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x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“If any Nitwit is a Blubber then it is also a Oddment.”</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smtClean="0"/>
              <a:t>System Specification Example</a:t>
            </a:r>
          </a:p>
        </p:txBody>
      </p:sp>
      <p:sp>
        <p:nvSpPr>
          <p:cNvPr id="3" name="Content Placeholder 2"/>
          <p:cNvSpPr>
            <a:spLocks noGrp="1"/>
          </p:cNvSpPr>
          <p:nvPr>
            <p:ph idx="1"/>
          </p:nvPr>
        </p:nvSpPr>
        <p:spPr>
          <a:xfrm>
            <a:off x="304800" y="1828800"/>
            <a:ext cx="8229600" cy="4389438"/>
          </a:xfrm>
        </p:spPr>
        <p:txBody>
          <a:bodyPr>
            <a:normAutofit/>
          </a:bodyPr>
          <a:lstStyle/>
          <a:p>
            <a:pPr>
              <a:defRPr/>
            </a:pPr>
            <a:r>
              <a:rPr lang="en-US" sz="2000" dirty="0" smtClean="0"/>
              <a:t>Predicate logic is used for specifying properties that systems must satisfy.</a:t>
            </a:r>
          </a:p>
          <a:p>
            <a:pPr>
              <a:defRPr/>
            </a:pPr>
            <a:r>
              <a:rPr lang="en-US" sz="2000" dirty="0" smtClean="0"/>
              <a:t>For example, translate into predicate logic:</a:t>
            </a:r>
          </a:p>
          <a:p>
            <a:pPr lvl="1">
              <a:defRPr/>
            </a:pPr>
            <a:r>
              <a:rPr lang="en-US" sz="2000" dirty="0" smtClean="0"/>
              <a:t>“Every mail message larger than one megabyte will be compressed.”</a:t>
            </a:r>
          </a:p>
          <a:p>
            <a:pPr lvl="1">
              <a:defRPr/>
            </a:pPr>
            <a:r>
              <a:rPr lang="en-US" sz="2000" dirty="0" smtClean="0"/>
              <a:t>“If a user is active, at least one network link will be available.”</a:t>
            </a:r>
          </a:p>
          <a:p>
            <a:pPr>
              <a:defRPr/>
            </a:pPr>
            <a:r>
              <a:rPr lang="en-US" sz="2000" dirty="0" smtClean="0"/>
              <a:t>Decide on predicates and domains (left implicit here) for the variables:</a:t>
            </a:r>
          </a:p>
          <a:p>
            <a:pPr lvl="1">
              <a:defRPr/>
            </a:pPr>
            <a:r>
              <a:rPr lang="en-US" sz="1800" dirty="0" smtClean="0"/>
              <a:t>Let </a:t>
            </a:r>
            <a:r>
              <a:rPr lang="en-US" sz="1800" i="1" dirty="0" smtClean="0"/>
              <a:t>L</a:t>
            </a:r>
            <a:r>
              <a:rPr lang="en-US" sz="1800" dirty="0" smtClean="0"/>
              <a:t>(</a:t>
            </a:r>
            <a:r>
              <a:rPr lang="en-US" sz="1800" i="1" dirty="0" smtClean="0"/>
              <a:t>m</a:t>
            </a:r>
            <a:r>
              <a:rPr lang="en-US" sz="1800" dirty="0" smtClean="0"/>
              <a:t>, </a:t>
            </a:r>
            <a:r>
              <a:rPr lang="en-US" sz="1800" i="1" dirty="0" smtClean="0"/>
              <a:t>y</a:t>
            </a:r>
            <a:r>
              <a:rPr lang="en-US" sz="1800" dirty="0" smtClean="0"/>
              <a:t>) be “Mail message </a:t>
            </a:r>
            <a:r>
              <a:rPr lang="en-US" sz="1800" i="1" dirty="0" smtClean="0"/>
              <a:t>m</a:t>
            </a:r>
            <a:r>
              <a:rPr lang="en-US" sz="1800" dirty="0" smtClean="0"/>
              <a:t> is larger than </a:t>
            </a:r>
            <a:r>
              <a:rPr lang="en-US" sz="1800" i="1" dirty="0" smtClean="0"/>
              <a:t>y</a:t>
            </a:r>
            <a:r>
              <a:rPr lang="en-US" sz="1800" dirty="0" smtClean="0"/>
              <a:t> megabytes.”</a:t>
            </a:r>
          </a:p>
          <a:p>
            <a:pPr lvl="1">
              <a:defRPr/>
            </a:pPr>
            <a:r>
              <a:rPr lang="en-US" sz="1800" dirty="0" smtClean="0"/>
              <a:t>Let </a:t>
            </a:r>
            <a:r>
              <a:rPr lang="en-US" sz="1800" i="1" dirty="0" smtClean="0"/>
              <a:t>C</a:t>
            </a:r>
            <a:r>
              <a:rPr lang="en-US" sz="1800" dirty="0" smtClean="0"/>
              <a:t>(</a:t>
            </a:r>
            <a:r>
              <a:rPr lang="en-US" sz="1800" i="1" dirty="0" smtClean="0"/>
              <a:t>m</a:t>
            </a:r>
            <a:r>
              <a:rPr lang="en-US" sz="1800" dirty="0" smtClean="0"/>
              <a:t>) denote “Mail message </a:t>
            </a:r>
            <a:r>
              <a:rPr lang="en-US" sz="1800" i="1" dirty="0" smtClean="0"/>
              <a:t>m</a:t>
            </a:r>
            <a:r>
              <a:rPr lang="en-US" sz="1800" dirty="0" smtClean="0"/>
              <a:t> will be compressed.”</a:t>
            </a:r>
          </a:p>
          <a:p>
            <a:pPr lvl="1">
              <a:defRPr/>
            </a:pPr>
            <a:r>
              <a:rPr lang="en-US" sz="1800" dirty="0" smtClean="0"/>
              <a:t>Let </a:t>
            </a:r>
            <a:r>
              <a:rPr lang="en-US" sz="1800" i="1" dirty="0" smtClean="0"/>
              <a:t>A</a:t>
            </a:r>
            <a:r>
              <a:rPr lang="en-US" sz="1800" dirty="0" smtClean="0"/>
              <a:t>(</a:t>
            </a:r>
            <a:r>
              <a:rPr lang="en-US" sz="1800" i="1" dirty="0" smtClean="0"/>
              <a:t>u</a:t>
            </a:r>
            <a:r>
              <a:rPr lang="en-US" sz="1800" dirty="0" smtClean="0"/>
              <a:t>) represent “User </a:t>
            </a:r>
            <a:r>
              <a:rPr lang="en-US" sz="1800" i="1" dirty="0" smtClean="0"/>
              <a:t>u</a:t>
            </a:r>
            <a:r>
              <a:rPr lang="en-US" sz="1800" dirty="0" smtClean="0"/>
              <a:t> is active.”</a:t>
            </a:r>
          </a:p>
          <a:p>
            <a:pPr lvl="1">
              <a:defRPr/>
            </a:pPr>
            <a:r>
              <a:rPr lang="en-US" sz="1800" dirty="0" smtClean="0"/>
              <a:t>Let </a:t>
            </a:r>
            <a:r>
              <a:rPr lang="en-US" sz="1800" i="1" dirty="0" smtClean="0"/>
              <a:t>S</a:t>
            </a:r>
            <a:r>
              <a:rPr lang="en-US" sz="1800" dirty="0" smtClean="0"/>
              <a:t>(</a:t>
            </a:r>
            <a:r>
              <a:rPr lang="en-US" sz="1800" i="1" dirty="0" smtClean="0"/>
              <a:t>n, x</a:t>
            </a:r>
            <a:r>
              <a:rPr lang="en-US" sz="1800" dirty="0" smtClean="0"/>
              <a:t>) represent “Network link </a:t>
            </a:r>
            <a:r>
              <a:rPr lang="en-US" sz="1800" i="1" dirty="0" smtClean="0"/>
              <a:t>n</a:t>
            </a:r>
            <a:r>
              <a:rPr lang="en-US" sz="1800" dirty="0" smtClean="0"/>
              <a:t> is state </a:t>
            </a:r>
            <a:r>
              <a:rPr lang="en-US" sz="1800" i="1" dirty="0" smtClean="0"/>
              <a:t>x</a:t>
            </a:r>
            <a:r>
              <a:rPr lang="en-US" sz="1800" dirty="0" smtClean="0"/>
              <a:t>.</a:t>
            </a:r>
          </a:p>
          <a:p>
            <a:pPr lvl="1">
              <a:defRPr/>
            </a:pPr>
            <a:endParaRPr lang="en-US" sz="1800" dirty="0" smtClean="0"/>
          </a:p>
          <a:p>
            <a:pPr>
              <a:defRPr/>
            </a:pPr>
            <a:r>
              <a:rPr lang="en-US" sz="2000" dirty="0" smtClean="0"/>
              <a:t>Now we have:</a:t>
            </a:r>
          </a:p>
          <a:p>
            <a:pPr>
              <a:defRPr/>
            </a:pPr>
            <a:endParaRPr lang="en-US" sz="2000" dirty="0" smtClean="0"/>
          </a:p>
          <a:p>
            <a:pPr>
              <a:buFont typeface="Wingdings" panose="05000000000000000000" pitchFamily="2" charset="2"/>
              <a:buNone/>
              <a:defRPr/>
            </a:pPr>
            <a:endParaRPr lang="en-US" sz="2000" dirty="0" smtClean="0"/>
          </a:p>
          <a:p>
            <a:pPr>
              <a:defRPr/>
            </a:pPr>
            <a:endParaRPr lang="en-US" sz="2000" dirty="0" smtClean="0"/>
          </a:p>
          <a:p>
            <a:pPr>
              <a:defRPr/>
            </a:pPr>
            <a:endParaRPr lang="en-US" sz="2000" dirty="0" smtClean="0"/>
          </a:p>
          <a:p>
            <a:pPr>
              <a:defRPr/>
            </a:pPr>
            <a:endParaRPr lang="en-US" sz="2000" dirty="0" smtClean="0"/>
          </a:p>
          <a:p>
            <a:pPr lvl="1">
              <a:buFont typeface="Wingdings" panose="05000000000000000000" pitchFamily="2" charset="2"/>
              <a:buNone/>
              <a:defRPr/>
            </a:pPr>
            <a:endParaRPr lang="en-US" dirty="0" smtClean="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84513" y="5548313"/>
            <a:ext cx="2974975" cy="319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33600" y="5867400"/>
            <a:ext cx="39893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smtClean="0"/>
              <a:t>Lewis Carroll Example</a:t>
            </a:r>
          </a:p>
        </p:txBody>
      </p:sp>
      <p:sp>
        <p:nvSpPr>
          <p:cNvPr id="141315" name="Content Placeholder 4"/>
          <p:cNvSpPr>
            <a:spLocks noGrp="1"/>
          </p:cNvSpPr>
          <p:nvPr>
            <p:ph idx="1"/>
          </p:nvPr>
        </p:nvSpPr>
        <p:spPr>
          <a:xfrm>
            <a:off x="457200" y="2209800"/>
            <a:ext cx="8229600" cy="3921125"/>
          </a:xfrm>
        </p:spPr>
        <p:txBody>
          <a:bodyPr/>
          <a:lstStyle/>
          <a:p>
            <a:pPr>
              <a:lnSpc>
                <a:spcPct val="80000"/>
              </a:lnSpc>
            </a:pPr>
            <a:r>
              <a:rPr lang="en-US" altLang="en-US" sz="2200" smtClean="0"/>
              <a:t>The first two are called </a:t>
            </a:r>
            <a:r>
              <a:rPr lang="en-US" altLang="en-US" sz="2200" i="1" smtClean="0"/>
              <a:t>premises</a:t>
            </a:r>
            <a:r>
              <a:rPr lang="en-US" altLang="en-US" sz="2200" smtClean="0"/>
              <a:t> and the third is called the </a:t>
            </a:r>
            <a:r>
              <a:rPr lang="en-US" altLang="en-US" sz="2200" i="1" smtClean="0"/>
              <a:t>conclusion</a:t>
            </a:r>
            <a:r>
              <a:rPr lang="en-US" altLang="en-US" sz="2200" smtClean="0"/>
              <a:t>. </a:t>
            </a:r>
          </a:p>
          <a:p>
            <a:pPr marL="849313" lvl="1" indent="-457200">
              <a:lnSpc>
                <a:spcPct val="80000"/>
              </a:lnSpc>
              <a:buFont typeface="Arial" panose="020B0604020202020204" pitchFamily="34" charset="0"/>
              <a:buAutoNum type="arabicPeriod"/>
            </a:pPr>
            <a:r>
              <a:rPr lang="en-US" altLang="en-US" sz="1900" smtClean="0"/>
              <a:t>“All lions are fierce.”</a:t>
            </a:r>
          </a:p>
          <a:p>
            <a:pPr marL="849313" lvl="1" indent="-457200">
              <a:lnSpc>
                <a:spcPct val="80000"/>
              </a:lnSpc>
              <a:buFont typeface="Arial" panose="020B0604020202020204" pitchFamily="34" charset="0"/>
              <a:buAutoNum type="arabicPeriod"/>
            </a:pPr>
            <a:r>
              <a:rPr lang="en-US" altLang="en-US" sz="1900" smtClean="0"/>
              <a:t>“Some lions do not drink coffee.”</a:t>
            </a:r>
          </a:p>
          <a:p>
            <a:pPr marL="849313" lvl="1" indent="-457200">
              <a:lnSpc>
                <a:spcPct val="80000"/>
              </a:lnSpc>
              <a:buFont typeface="Arial" panose="020B0604020202020204" pitchFamily="34" charset="0"/>
              <a:buAutoNum type="arabicPeriod"/>
            </a:pPr>
            <a:r>
              <a:rPr lang="en-US" altLang="en-US" sz="1900" smtClean="0"/>
              <a:t>“Some fierce creatures do not drink coffee.” </a:t>
            </a:r>
          </a:p>
          <a:p>
            <a:pPr>
              <a:lnSpc>
                <a:spcPct val="80000"/>
              </a:lnSpc>
            </a:pPr>
            <a:r>
              <a:rPr lang="en-US" altLang="en-US" sz="2200" smtClean="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smtClean="0">
                <a:sym typeface="Symbol" panose="05050102010706020507" pitchFamily="18" charset="2"/>
              </a:rPr>
              <a:t></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smtClean="0">
                <a:sym typeface="Symbol" panose="05050102010706020507" pitchFamily="18" charset="2"/>
              </a:rPr>
              <a:t></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smtClean="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smtClean="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smtClean="0"/>
              <a:t>Nested Quantifiers</a:t>
            </a:r>
          </a:p>
        </p:txBody>
      </p:sp>
      <p:sp>
        <p:nvSpPr>
          <p:cNvPr id="142339" name="Subtitle 2"/>
          <p:cNvSpPr>
            <a:spLocks noGrp="1"/>
          </p:cNvSpPr>
          <p:nvPr>
            <p:ph type="subTitle" idx="1"/>
          </p:nvPr>
        </p:nvSpPr>
        <p:spPr/>
        <p:txBody>
          <a:bodyPr/>
          <a:lstStyle/>
          <a:p>
            <a:r>
              <a:rPr lang="en-US" altLang="en-US" smtClean="0"/>
              <a:t>Section 1.5</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a:bodyPr>
          <a:lstStyle/>
          <a:p>
            <a:pPr>
              <a:defRPr/>
            </a:pPr>
            <a:r>
              <a:rPr lang="en-US" dirty="0" smtClean="0"/>
              <a:t>Nested Quantifiers </a:t>
            </a:r>
          </a:p>
          <a:p>
            <a:pPr>
              <a:defRPr/>
            </a:pPr>
            <a:r>
              <a:rPr lang="en-US" dirty="0" smtClean="0"/>
              <a:t>Order of Quantifiers</a:t>
            </a:r>
          </a:p>
          <a:p>
            <a:pPr>
              <a:defRPr/>
            </a:pPr>
            <a:r>
              <a:rPr lang="en-US" dirty="0" smtClean="0"/>
              <a:t>Translating from Nested Quantifiers into English</a:t>
            </a:r>
          </a:p>
          <a:p>
            <a:pPr>
              <a:defRPr/>
            </a:pPr>
            <a:r>
              <a:rPr lang="en-US" dirty="0" smtClean="0"/>
              <a:t>Translating Mathematical Statements into Statements involving Nested Quantifiers.</a:t>
            </a:r>
          </a:p>
          <a:p>
            <a:pPr>
              <a:defRPr/>
            </a:pPr>
            <a:r>
              <a:rPr lang="en-US" dirty="0" smtClean="0"/>
              <a:t>Translated English Sentences into Logical Expressions.</a:t>
            </a:r>
          </a:p>
          <a:p>
            <a:pPr>
              <a:defRPr/>
            </a:pPr>
            <a:r>
              <a:rPr lang="en-US" dirty="0" smtClean="0"/>
              <a:t>Negating Nested Quantifiers.</a:t>
            </a:r>
          </a:p>
          <a:p>
            <a:pPr>
              <a:defRPr/>
            </a:pPr>
            <a:endParaRPr lang="en-US" dirty="0" smtClean="0"/>
          </a:p>
          <a:p>
            <a:pPr lvl="1">
              <a:buFont typeface="Wingdings" panose="05000000000000000000" pitchFamily="2" charset="2"/>
              <a:buNone/>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a:extLst>
              <a:ext uri="{FF2B5EF4-FFF2-40B4-BE49-F238E27FC236}"/>
            </a:extLst>
          </p:cNvPr>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r>
              <a:rPr lang="en-US" sz="2800" dirty="0"/>
              <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12</a:t>
            </a:fld>
            <a:endParaRPr lang="en-US" altLang="en-US" sz="1400" smtClean="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a:extLst>
              <a:ext uri="{FF2B5EF4-FFF2-40B4-BE49-F238E27FC236}"/>
            </a:extLst>
          </p:cNvPr>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a:extLst>
              <a:ext uri="{FF2B5EF4-FFF2-40B4-BE49-F238E27FC236}"/>
            </a:extLst>
          </p:cNvPr>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smtClean="0"/>
              <a:t>Nested Quantifiers</a:t>
            </a:r>
          </a:p>
        </p:txBody>
      </p:sp>
      <p:sp>
        <p:nvSpPr>
          <p:cNvPr id="3" name="Content Placeholder 2"/>
          <p:cNvSpPr>
            <a:spLocks noGrp="1"/>
          </p:cNvSpPr>
          <p:nvPr>
            <p:ph idx="1"/>
          </p:nvPr>
        </p:nvSpPr>
        <p:spPr/>
        <p:txBody>
          <a:bodyPr>
            <a:normAutofit fontScale="92500" lnSpcReduction="10000"/>
          </a:bodyPr>
          <a:lstStyle/>
          <a:p>
            <a:pPr>
              <a:defRPr/>
            </a:pPr>
            <a:r>
              <a:rPr lang="en-US" dirty="0" smtClean="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smtClean="0"/>
              <a:t>    </a:t>
            </a:r>
            <a:r>
              <a:rPr lang="en-US" b="1" dirty="0" smtClean="0"/>
              <a:t>Example</a:t>
            </a:r>
            <a:r>
              <a:rPr lang="en-US" dirty="0" smtClean="0"/>
              <a:t>: “Every real number has an inverse” is   </a:t>
            </a:r>
          </a:p>
          <a:p>
            <a:pPr>
              <a:buFont typeface="Wingdings" panose="05000000000000000000" pitchFamily="2" charset="2"/>
              <a:buNone/>
              <a:defRPr/>
            </a:pPr>
            <a:r>
              <a:rPr lang="en-US" i="1" dirty="0" smtClean="0">
                <a:latin typeface="Cambria Math" pitchFamily="18" charset="0"/>
                <a:ea typeface="Cambria Math" pitchFamily="18" charset="0"/>
                <a:sym typeface="Symbol"/>
              </a:rPr>
              <a:t>        x </a:t>
            </a:r>
            <a:r>
              <a:rPr lang="en-US" dirty="0" smtClean="0">
                <a:sym typeface="Symbol"/>
              </a:rPr>
              <a:t></a:t>
            </a:r>
            <a:r>
              <a:rPr lang="en-US" i="1" dirty="0" smtClean="0">
                <a:latin typeface="Cambria Math" pitchFamily="18" charset="0"/>
                <a:ea typeface="Cambria Math" pitchFamily="18" charset="0"/>
                <a:sym typeface="Symbol"/>
              </a:rPr>
              <a:t>y(x + y = 0</a:t>
            </a:r>
            <a:r>
              <a:rPr lang="en-US" i="1" dirty="0" smtClean="0">
                <a:latin typeface="Cambria Math"/>
                <a:ea typeface="Cambria Math"/>
                <a:sym typeface="Symbol"/>
              </a:rPr>
              <a:t>) </a:t>
            </a:r>
          </a:p>
          <a:p>
            <a:pPr>
              <a:buFont typeface="Wingdings" panose="05000000000000000000" pitchFamily="2" charset="2"/>
              <a:buNone/>
              <a:defRPr/>
            </a:pPr>
            <a:r>
              <a:rPr lang="en-US" i="1" dirty="0" smtClean="0">
                <a:latin typeface="Cambria Math"/>
                <a:ea typeface="Cambria Math"/>
                <a:sym typeface="Symbol"/>
              </a:rPr>
              <a:t>      </a:t>
            </a:r>
            <a:r>
              <a:rPr lang="en-US" dirty="0" smtClean="0">
                <a:latin typeface="Cambria Math"/>
                <a:ea typeface="Cambria Math"/>
                <a:sym typeface="Symbol"/>
              </a:rPr>
              <a:t>where the domains of x and y are the real numbers.</a:t>
            </a:r>
            <a:endParaRPr lang="en-US" dirty="0" smtClean="0"/>
          </a:p>
          <a:p>
            <a:pPr>
              <a:defRPr/>
            </a:pPr>
            <a:r>
              <a:rPr lang="en-US" dirty="0" smtClean="0"/>
              <a:t>We can also think of nested propositional functions:</a:t>
            </a:r>
          </a:p>
          <a:p>
            <a:pPr lvl="1">
              <a:buFont typeface="Wingdings" panose="05000000000000000000" pitchFamily="2" charset="2"/>
              <a:buNone/>
              <a:defRPr/>
            </a:pP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y(x + y = 0</a:t>
            </a:r>
            <a:r>
              <a:rPr lang="en-US" i="1" dirty="0" smtClean="0">
                <a:latin typeface="Cambria Math"/>
                <a:ea typeface="Cambria Math"/>
                <a:sym typeface="Symbol"/>
              </a:rPr>
              <a:t>) </a:t>
            </a:r>
            <a:r>
              <a:rPr lang="en-US" dirty="0" smtClean="0">
                <a:ea typeface="Cambria Math"/>
                <a:sym typeface="Symbol"/>
              </a:rPr>
              <a:t>can be viewed as </a:t>
            </a:r>
            <a:r>
              <a:rPr lang="en-US" i="1" dirty="0" smtClean="0">
                <a:latin typeface="Cambria Math" pitchFamily="18" charset="0"/>
                <a:ea typeface="Cambria Math" pitchFamily="18" charset="0"/>
                <a:sym typeface="Symbol"/>
              </a:rPr>
              <a:t>x Q</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ea typeface="Cambria Math"/>
                <a:sym typeface="Symbol"/>
              </a:rPr>
              <a:t>where </a:t>
            </a:r>
            <a:r>
              <a:rPr lang="en-US" i="1" dirty="0" smtClean="0">
                <a:latin typeface="Cambria Math" pitchFamily="18" charset="0"/>
                <a:ea typeface="Cambria Math" pitchFamily="18" charset="0"/>
                <a:sym typeface="Symbol"/>
              </a:rPr>
              <a:t>Q</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ea typeface="Cambria Math"/>
                <a:sym typeface="Symbol"/>
              </a:rPr>
              <a:t>is           </a:t>
            </a:r>
            <a:r>
              <a:rPr lang="en-US" dirty="0" smtClean="0">
                <a:sym typeface="Symbol"/>
              </a:rPr>
              <a:t></a:t>
            </a:r>
            <a:r>
              <a:rPr lang="en-US" i="1" dirty="0" smtClean="0">
                <a:latin typeface="Cambria Math" pitchFamily="18" charset="0"/>
                <a:ea typeface="Cambria Math" pitchFamily="18" charset="0"/>
                <a:sym typeface="Symbol"/>
              </a:rPr>
              <a:t>y P(x, y) </a:t>
            </a:r>
            <a:r>
              <a:rPr lang="en-US" dirty="0" smtClean="0">
                <a:ea typeface="Cambria Math" pitchFamily="18" charset="0"/>
                <a:sym typeface="Symbol"/>
              </a:rPr>
              <a:t>where </a:t>
            </a:r>
            <a:r>
              <a:rPr lang="en-US" i="1" dirty="0" smtClean="0">
                <a:latin typeface="Cambria Math" pitchFamily="18" charset="0"/>
                <a:ea typeface="Cambria Math" pitchFamily="18" charset="0"/>
                <a:sym typeface="Symbol"/>
              </a:rPr>
              <a:t>P(x, y) </a:t>
            </a:r>
            <a:r>
              <a:rPr lang="en-US" i="1" dirty="0" smtClean="0">
                <a:ea typeface="Cambria Math" pitchFamily="18" charset="0"/>
                <a:sym typeface="Symbol"/>
              </a:rPr>
              <a:t>is</a:t>
            </a:r>
            <a:r>
              <a:rPr lang="en-US" i="1" dirty="0" smtClean="0">
                <a:latin typeface="Cambria Math" pitchFamily="18" charset="0"/>
                <a:ea typeface="Cambria Math" pitchFamily="18" charset="0"/>
                <a:sym typeface="Symbol"/>
              </a:rPr>
              <a:t> (x + y = 0</a:t>
            </a:r>
            <a:r>
              <a:rPr lang="en-US" i="1" dirty="0" smtClean="0">
                <a:latin typeface="Cambria Math"/>
                <a:ea typeface="Cambria Math"/>
                <a:sym typeface="Symbol"/>
              </a:rPr>
              <a:t>) </a:t>
            </a:r>
            <a:endParaRPr lang="en-US"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smtClean="0"/>
              <a:t>Thinking of Nested Quantification</a:t>
            </a:r>
          </a:p>
        </p:txBody>
      </p:sp>
      <p:sp>
        <p:nvSpPr>
          <p:cNvPr id="3" name="Content Placeholder 2"/>
          <p:cNvSpPr>
            <a:spLocks noGrp="1"/>
          </p:cNvSpPr>
          <p:nvPr>
            <p:ph idx="1"/>
          </p:nvPr>
        </p:nvSpPr>
        <p:spPr/>
        <p:txBody>
          <a:bodyPr>
            <a:normAutofit fontScale="70000" lnSpcReduction="20000"/>
          </a:bodyPr>
          <a:lstStyle/>
          <a:p>
            <a:pPr>
              <a:defRPr/>
            </a:pPr>
            <a:r>
              <a:rPr lang="en-US" dirty="0" smtClean="0">
                <a:ea typeface="Cambria Math"/>
                <a:sym typeface="Symbol"/>
              </a:rPr>
              <a:t>Nested Loops</a:t>
            </a:r>
          </a:p>
          <a:p>
            <a:pPr lvl="1">
              <a:defRPr/>
            </a:pPr>
            <a:r>
              <a:rPr lang="en-US" dirty="0" smtClean="0">
                <a:ea typeface="Cambria Math"/>
                <a:sym typeface="Symbol"/>
              </a:rPr>
              <a:t>To see if </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 (</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true, loop through the values of </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p>
          <a:p>
            <a:pPr lvl="2">
              <a:defRPr/>
            </a:pPr>
            <a:r>
              <a:rPr lang="en-US" dirty="0" smtClean="0">
                <a:latin typeface="Cambria Math" pitchFamily="18" charset="0"/>
                <a:ea typeface="Cambria Math" pitchFamily="18" charset="0"/>
                <a:sym typeface="Symbol"/>
              </a:rPr>
              <a:t> At each step, loop through the values for </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 </a:t>
            </a:r>
          </a:p>
          <a:p>
            <a:pPr lvl="2">
              <a:defRPr/>
            </a:pPr>
            <a:r>
              <a:rPr lang="en-US" dirty="0" smtClean="0">
                <a:ea typeface="Cambria Math" pitchFamily="18" charset="0"/>
                <a:sym typeface="Symbol"/>
              </a:rPr>
              <a:t> If for some pair of </a:t>
            </a:r>
            <a:r>
              <a:rPr lang="en-US" i="1" dirty="0" smtClean="0">
                <a:latin typeface="Cambria Math" pitchFamily="18" charset="0"/>
                <a:ea typeface="Cambria Math" pitchFamily="18" charset="0"/>
                <a:sym typeface="Symbol"/>
              </a:rPr>
              <a:t>x </a:t>
            </a:r>
            <a:r>
              <a:rPr lang="en-US" dirty="0" err="1" smtClean="0">
                <a:ea typeface="Cambria Math" pitchFamily="18" charset="0"/>
                <a:sym typeface="Symbol"/>
              </a:rPr>
              <a:t>and</a:t>
            </a:r>
            <a:r>
              <a:rPr lang="en-US" i="1" dirty="0" err="1" smtClean="0">
                <a:latin typeface="Cambria Math" pitchFamily="18" charset="0"/>
                <a:ea typeface="Cambria Math" pitchFamily="18" charset="0"/>
                <a:sym typeface="Symbol"/>
              </a:rPr>
              <a:t>y</a:t>
            </a:r>
            <a:r>
              <a:rPr lang="en-US" i="1" dirty="0" smtClean="0">
                <a:latin typeface="Cambria Math" pitchFamily="18" charset="0"/>
                <a:ea typeface="Cambria Math" pitchFamily="18" charset="0"/>
                <a:sym typeface="Symbol"/>
              </a:rPr>
              <a:t>,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 then </a:t>
            </a:r>
            <a:r>
              <a:rPr lang="en-US" i="1" dirty="0" smtClean="0">
                <a:latin typeface="Cambria Math" pitchFamily="18" charset="0"/>
                <a:ea typeface="Cambria Math" pitchFamily="18" charset="0"/>
                <a:sym typeface="Symbol"/>
              </a:rPr>
              <a:t>x </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 and both the outer and inner loop terminate.</a:t>
            </a:r>
            <a:endParaRPr lang="en-US" dirty="0" smtClean="0">
              <a:latin typeface="Cambria Math" pitchFamily="18" charset="0"/>
              <a:ea typeface="Cambria Math" pitchFamily="18" charset="0"/>
              <a:sym typeface="Symbol"/>
            </a:endParaRPr>
          </a:p>
          <a:p>
            <a:pPr lvl="1">
              <a:buFont typeface="Wingdings" panose="05000000000000000000" pitchFamily="2" charset="2"/>
              <a:buNone/>
              <a:defRPr/>
            </a:pPr>
            <a:r>
              <a:rPr lang="en-US" i="1" dirty="0" smtClean="0">
                <a:latin typeface="Cambria Math" pitchFamily="18" charset="0"/>
                <a:ea typeface="Cambria Math" pitchFamily="18" charset="0"/>
                <a:sym typeface="Symbol"/>
              </a:rPr>
              <a:t>    x y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if the outer loop ends after stepping through each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endParaRPr lang="en-US" dirty="0" smtClean="0">
              <a:ea typeface="Cambria Math"/>
              <a:sym typeface="Symbol"/>
            </a:endParaRPr>
          </a:p>
          <a:p>
            <a:pPr lvl="1">
              <a:defRPr/>
            </a:pPr>
            <a:r>
              <a:rPr lang="en-US" dirty="0" smtClean="0">
                <a:ea typeface="Cambria Math"/>
                <a:sym typeface="Symbol"/>
              </a:rPr>
              <a:t>To see if </a:t>
            </a:r>
            <a:r>
              <a:rPr lang="en-US" i="1" dirty="0" smtClean="0">
                <a:latin typeface="Cambria Math" pitchFamily="18" charset="0"/>
                <a:ea typeface="Cambria Math" pitchFamily="18" charset="0"/>
                <a:sym typeface="Symbol"/>
              </a:rPr>
              <a:t>x </a:t>
            </a:r>
            <a:r>
              <a:rPr lang="en-US" dirty="0" smtClean="0">
                <a:sym typeface="Symbol"/>
              </a:rPr>
              <a:t></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true, loop through the values of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a:t>
            </a:r>
          </a:p>
          <a:p>
            <a:pPr lvl="2">
              <a:defRPr/>
            </a:pPr>
            <a:r>
              <a:rPr lang="en-US" dirty="0" smtClean="0">
                <a:latin typeface="Cambria Math" pitchFamily="18" charset="0"/>
                <a:ea typeface="Cambria Math" pitchFamily="18" charset="0"/>
                <a:sym typeface="Symbol"/>
              </a:rPr>
              <a:t>At each step, loop through the values for </a:t>
            </a:r>
            <a:r>
              <a:rPr lang="en-US" i="1" dirty="0" smtClean="0">
                <a:latin typeface="Cambria Math" pitchFamily="18" charset="0"/>
                <a:ea typeface="Cambria Math" pitchFamily="18" charset="0"/>
                <a:sym typeface="Symbol"/>
              </a:rPr>
              <a:t>y.</a:t>
            </a:r>
          </a:p>
          <a:p>
            <a:pPr lvl="2">
              <a:defRPr/>
            </a:pPr>
            <a:r>
              <a:rPr lang="en-US" dirty="0" smtClean="0">
                <a:latin typeface="Cambria Math" pitchFamily="18" charset="0"/>
                <a:ea typeface="Cambria Math" pitchFamily="18" charset="0"/>
                <a:sym typeface="Symbol"/>
              </a:rPr>
              <a:t>The inner loop ends when a pair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and </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  is found such that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y) is true.</a:t>
            </a:r>
          </a:p>
          <a:p>
            <a:pPr lvl="2">
              <a:defRPr/>
            </a:pPr>
            <a:r>
              <a:rPr lang="en-US" dirty="0" smtClean="0">
                <a:latin typeface="Cambria Math" pitchFamily="18" charset="0"/>
                <a:ea typeface="Cambria Math" pitchFamily="18" charset="0"/>
                <a:sym typeface="Symbol"/>
              </a:rPr>
              <a:t>If no </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 is found such that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y) is true the outer loop terminates as </a:t>
            </a:r>
            <a:r>
              <a:rPr lang="en-US" i="1" dirty="0" smtClean="0">
                <a:latin typeface="Cambria Math" pitchFamily="18" charset="0"/>
                <a:ea typeface="Cambria Math" pitchFamily="18" charset="0"/>
                <a:sym typeface="Symbol"/>
              </a:rPr>
              <a:t>x </a:t>
            </a:r>
            <a:r>
              <a:rPr lang="en-US" dirty="0" smtClean="0">
                <a:sym typeface="Symbol"/>
              </a:rPr>
              <a:t></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ea typeface="Cambria Math" pitchFamily="18" charset="0"/>
                <a:sym typeface="Symbol"/>
              </a:rPr>
              <a:t>  has been shown to be false. </a:t>
            </a:r>
            <a:endParaRPr lang="en-US" dirty="0" smtClean="0">
              <a:latin typeface="Cambria Math" pitchFamily="18" charset="0"/>
              <a:ea typeface="Cambria Math" pitchFamily="18" charset="0"/>
              <a:sym typeface="Symbol"/>
            </a:endParaRPr>
          </a:p>
          <a:p>
            <a:pPr lvl="1">
              <a:buFont typeface="Wingdings" panose="05000000000000000000" pitchFamily="2" charset="2"/>
              <a:buNone/>
              <a:defRPr/>
            </a:pPr>
            <a:r>
              <a:rPr lang="en-US" i="1" dirty="0" smtClean="0">
                <a:latin typeface="Cambria Math" pitchFamily="18" charset="0"/>
                <a:ea typeface="Cambria Math" pitchFamily="18" charset="0"/>
                <a:sym typeface="Symbol"/>
              </a:rPr>
              <a:t>    x </a:t>
            </a:r>
            <a:r>
              <a:rPr lang="en-US" dirty="0" smtClean="0">
                <a:sym typeface="Symbol"/>
              </a:rPr>
              <a:t></a:t>
            </a:r>
            <a:r>
              <a:rPr lang="en-US" i="1" dirty="0" smtClean="0">
                <a:latin typeface="Cambria Math" pitchFamily="18" charset="0"/>
                <a:ea typeface="Cambria Math" pitchFamily="18" charset="0"/>
                <a:sym typeface="Symbol"/>
              </a:rPr>
              <a:t>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if the outer loop ends after stepping through each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endParaRPr lang="en-US" dirty="0" smtClean="0">
              <a:ea typeface="Cambria Math" pitchFamily="18" charset="0"/>
              <a:sym typeface="Symbol"/>
            </a:endParaRPr>
          </a:p>
          <a:p>
            <a:pPr>
              <a:defRPr/>
            </a:pPr>
            <a:r>
              <a:rPr lang="en-US" dirty="0" smtClean="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smtClean="0"/>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smtClean="0"/>
              <a:t>Examples</a:t>
            </a:r>
            <a:r>
              <a:rPr lang="en-US" dirty="0" smtClean="0"/>
              <a:t>:</a:t>
            </a:r>
          </a:p>
          <a:p>
            <a:pPr marL="514350" indent="-514350">
              <a:buFont typeface="+mj-lt"/>
              <a:buAutoNum type="arabicPeriod"/>
              <a:defRPr/>
            </a:pPr>
            <a:r>
              <a:rPr lang="en-US" dirty="0" smtClean="0"/>
              <a:t>Let </a:t>
            </a:r>
            <a:r>
              <a:rPr lang="en-US" i="1" dirty="0" smtClean="0">
                <a:latin typeface="Cambria Math" pitchFamily="18" charset="0"/>
                <a:ea typeface="Cambria Math" pitchFamily="18" charset="0"/>
              </a:rPr>
              <a:t>P(</a:t>
            </a:r>
            <a:r>
              <a:rPr lang="en-US" i="1" dirty="0" err="1" smtClean="0">
                <a:latin typeface="Cambria Math" pitchFamily="18" charset="0"/>
                <a:ea typeface="Cambria Math" pitchFamily="18" charset="0"/>
              </a:rPr>
              <a:t>x,y</a:t>
            </a:r>
            <a:r>
              <a:rPr lang="en-US" i="1" dirty="0" smtClean="0">
                <a:latin typeface="Cambria Math" pitchFamily="18" charset="0"/>
                <a:ea typeface="Cambria Math" pitchFamily="18" charset="0"/>
              </a:rPr>
              <a:t>) </a:t>
            </a:r>
            <a:r>
              <a:rPr lang="en-US" dirty="0" smtClean="0"/>
              <a:t>be the statement “</a:t>
            </a:r>
            <a:r>
              <a:rPr lang="en-US" i="1" dirty="0" smtClean="0">
                <a:latin typeface="Cambria Math" pitchFamily="18" charset="0"/>
                <a:ea typeface="Cambria Math" pitchFamily="18" charset="0"/>
              </a:rPr>
              <a:t>x + y = y + x</a:t>
            </a:r>
            <a:r>
              <a:rPr lang="en-US" dirty="0" smtClean="0"/>
              <a:t>.” Assume that </a:t>
            </a:r>
            <a:r>
              <a:rPr lang="en-US" i="1" dirty="0" smtClean="0">
                <a:latin typeface="Cambria Math" pitchFamily="18" charset="0"/>
                <a:ea typeface="Cambria Math" pitchFamily="18" charset="0"/>
              </a:rPr>
              <a:t>U</a:t>
            </a:r>
            <a:r>
              <a:rPr lang="en-US" dirty="0" smtClean="0"/>
              <a:t> is the real numbers. Then </a:t>
            </a:r>
            <a:r>
              <a:rPr lang="en-US" i="1" dirty="0" smtClean="0">
                <a:latin typeface="Cambria Math" pitchFamily="18" charset="0"/>
                <a:ea typeface="Cambria Math" pitchFamily="18" charset="0"/>
                <a:sym typeface="Symbol"/>
              </a:rPr>
              <a:t>x </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and     </a:t>
            </a:r>
            <a:r>
              <a:rPr lang="en-US" i="1" dirty="0" smtClean="0">
                <a:latin typeface="Cambria Math" pitchFamily="18" charset="0"/>
                <a:ea typeface="Cambria Math" pitchFamily="18" charset="0"/>
                <a:sym typeface="Symbol"/>
              </a:rPr>
              <a:t>y </a:t>
            </a:r>
            <a:r>
              <a:rPr lang="en-US" i="1" dirty="0" err="1" smtClean="0">
                <a:latin typeface="Cambria Math" pitchFamily="18" charset="0"/>
                <a:ea typeface="Cambria Math" pitchFamily="18" charset="0"/>
                <a:sym typeface="Symbol"/>
              </a:rPr>
              <a:t>xP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have the same truth value.</a:t>
            </a:r>
          </a:p>
          <a:p>
            <a:pPr marL="514350" indent="-514350">
              <a:buFont typeface="+mj-lt"/>
              <a:buAutoNum type="arabicPeriod"/>
              <a:defRPr/>
            </a:pPr>
            <a:r>
              <a:rPr lang="en-US" dirty="0" smtClean="0"/>
              <a:t>Let </a:t>
            </a:r>
            <a:r>
              <a:rPr lang="en-US" i="1" dirty="0" smtClean="0">
                <a:latin typeface="Cambria Math" pitchFamily="18" charset="0"/>
                <a:ea typeface="Cambria Math" pitchFamily="18" charset="0"/>
              </a:rPr>
              <a:t>Q(</a:t>
            </a:r>
            <a:r>
              <a:rPr lang="en-US" i="1" dirty="0" err="1" smtClean="0">
                <a:latin typeface="Cambria Math" pitchFamily="18" charset="0"/>
                <a:ea typeface="Cambria Math" pitchFamily="18" charset="0"/>
              </a:rPr>
              <a:t>x,y</a:t>
            </a:r>
            <a:r>
              <a:rPr lang="en-US" i="1" dirty="0" smtClean="0">
                <a:latin typeface="Cambria Math" pitchFamily="18" charset="0"/>
                <a:ea typeface="Cambria Math" pitchFamily="18" charset="0"/>
              </a:rPr>
              <a:t>) </a:t>
            </a:r>
            <a:r>
              <a:rPr lang="en-US" dirty="0" smtClean="0"/>
              <a:t>be the statement “</a:t>
            </a:r>
            <a:r>
              <a:rPr lang="en-US" i="1" dirty="0" smtClean="0">
                <a:latin typeface="Cambria Math" pitchFamily="18" charset="0"/>
                <a:ea typeface="Cambria Math" pitchFamily="18" charset="0"/>
              </a:rPr>
              <a:t>x + y = </a:t>
            </a:r>
            <a:r>
              <a:rPr lang="en-US" dirty="0" smtClean="0">
                <a:latin typeface="Cambria Math" pitchFamily="18" charset="0"/>
                <a:ea typeface="Cambria Math" pitchFamily="18" charset="0"/>
              </a:rPr>
              <a:t>0</a:t>
            </a:r>
            <a:r>
              <a:rPr lang="en-US" dirty="0" smtClean="0"/>
              <a:t>.” Assume that </a:t>
            </a:r>
            <a:r>
              <a:rPr lang="en-US" i="1" dirty="0" smtClean="0">
                <a:latin typeface="Cambria Math" pitchFamily="18" charset="0"/>
                <a:ea typeface="Cambria Math" pitchFamily="18" charset="0"/>
              </a:rPr>
              <a:t>U</a:t>
            </a:r>
            <a:r>
              <a:rPr lang="en-US" dirty="0" smtClean="0"/>
              <a:t> is the real numbers. Then </a:t>
            </a:r>
            <a:r>
              <a:rPr lang="en-US" i="1" dirty="0" smtClean="0">
                <a:latin typeface="Cambria Math" pitchFamily="18" charset="0"/>
                <a:ea typeface="Cambria Math" pitchFamily="18" charset="0"/>
                <a:sym typeface="Symbol"/>
              </a:rPr>
              <a:t>x </a:t>
            </a:r>
            <a:r>
              <a:rPr lang="en-US" dirty="0" smtClean="0">
                <a:sym typeface="Symbol"/>
              </a:rPr>
              <a:t></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ea typeface="Cambria Math" pitchFamily="18" charset="0"/>
                <a:sym typeface="Symbol"/>
              </a:rPr>
              <a:t>, </a:t>
            </a:r>
            <a:r>
              <a:rPr lang="en-US" dirty="0" smtClean="0">
                <a:ea typeface="Cambria Math" pitchFamily="18" charset="0"/>
                <a:sym typeface="Symbol"/>
              </a:rPr>
              <a:t>but</a:t>
            </a:r>
            <a:r>
              <a:rPr lang="en-US" i="1" dirty="0" smtClean="0">
                <a:ea typeface="Cambria Math" pitchFamily="18" charset="0"/>
                <a:sym typeface="Symbol"/>
              </a:rPr>
              <a:t>     </a:t>
            </a:r>
            <a:r>
              <a:rPr lang="en-US" dirty="0" smtClean="0">
                <a:ea typeface="Cambria Math" pitchFamily="18" charset="0"/>
                <a:sym typeface="Symbol"/>
              </a:rPr>
              <a:t> </a:t>
            </a:r>
            <a:r>
              <a:rPr lang="en-US" dirty="0" smtClean="0">
                <a:sym typeface="Symbol"/>
              </a:rPr>
              <a:t></a:t>
            </a:r>
            <a:r>
              <a:rPr lang="en-US" i="1" dirty="0" smtClean="0">
                <a:latin typeface="Cambria Math" pitchFamily="18" charset="0"/>
                <a:ea typeface="Cambria Math" pitchFamily="18" charset="0"/>
                <a:sym typeface="Symbol"/>
              </a:rPr>
              <a:t>y</a:t>
            </a:r>
            <a:r>
              <a:rPr lang="en-US" dirty="0" smtClean="0">
                <a:sym typeface="Symbol"/>
              </a:rPr>
              <a:t> </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a:t>
            </a:r>
          </a:p>
          <a:p>
            <a:pPr>
              <a:defRPr/>
            </a:pP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smtClean="0"/>
              <a:t>Questions on Order of Quantifiers </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U</a:t>
            </a:r>
            <a:r>
              <a:rPr lang="en-US" dirty="0" smtClean="0"/>
              <a:t> be the real numbers,</a:t>
            </a:r>
          </a:p>
          <a:p>
            <a:pPr>
              <a:buFont typeface="Wingdings" panose="05000000000000000000" pitchFamily="2" charset="2"/>
              <a:buNone/>
              <a:defRPr/>
            </a:pPr>
            <a:r>
              <a:rPr lang="en-US" dirty="0" smtClean="0"/>
              <a:t>    Define </a:t>
            </a:r>
            <a:r>
              <a:rPr lang="en-US" i="1" dirty="0" smtClean="0"/>
              <a:t>P(</a:t>
            </a:r>
            <a:r>
              <a:rPr lang="en-US" i="1" dirty="0" err="1" smtClean="0"/>
              <a:t>x,y</a:t>
            </a:r>
            <a:r>
              <a:rPr lang="en-US" i="1" dirty="0" smtClean="0"/>
              <a:t>) : x ∙ y </a:t>
            </a:r>
            <a:r>
              <a:rPr lang="en-US" dirty="0" smtClean="0"/>
              <a:t>= </a:t>
            </a:r>
            <a:r>
              <a:rPr lang="en-US" dirty="0" smtClean="0">
                <a:latin typeface="Cambria Math" pitchFamily="18" charset="0"/>
                <a:ea typeface="Cambria Math" pitchFamily="18" charset="0"/>
              </a:rPr>
              <a:t>0</a:t>
            </a:r>
          </a:p>
          <a:p>
            <a:pPr>
              <a:buFont typeface="Wingdings" panose="05000000000000000000" pitchFamily="2" charset="2"/>
              <a:buNone/>
              <a:defRPr/>
            </a:pPr>
            <a:r>
              <a:rPr lang="en-US" dirty="0" smtClean="0"/>
              <a:t>    What is the truth value of the following:</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False</a:t>
            </a:r>
            <a:endParaRPr lang="en-US" b="1" dirty="0" smtClean="0"/>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True</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True</a:t>
            </a:r>
          </a:p>
          <a:p>
            <a:pPr marL="914400" lvl="1" indent="-514350">
              <a:buFont typeface="+mj-lt"/>
              <a:buAutoNum type="arabicPeriod"/>
              <a:defRPr/>
            </a:pPr>
            <a:r>
              <a:rPr lang="en-US" i="1" dirty="0" smtClean="0">
                <a:latin typeface="Cambria Math" pitchFamily="18" charset="0"/>
                <a:ea typeface="Cambria Math" pitchFamily="18" charset="0"/>
                <a:sym typeface="Symbol"/>
              </a:rPr>
              <a:t>x  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914400" lvl="1" indent="-514350">
              <a:buFont typeface="Wingdings" panose="05000000000000000000" pitchFamily="2" charset="2"/>
              <a:buNone/>
              <a:defRPr/>
            </a:pPr>
            <a:r>
              <a:rPr lang="en-US" b="1" dirty="0" smtClean="0"/>
              <a:t>       Answer: </a:t>
            </a:r>
            <a:r>
              <a:rPr lang="en-US" dirty="0" smtClean="0"/>
              <a:t>True</a:t>
            </a:r>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mtClean="0"/>
              <a:t>Questions on Order of Quantifiers</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dirty="0" smtClean="0"/>
              <a:t>   </a:t>
            </a:r>
            <a:r>
              <a:rPr lang="en-US" b="1" dirty="0" smtClean="0"/>
              <a:t>Example </a:t>
            </a:r>
            <a:r>
              <a:rPr lang="en-US" b="1" dirty="0" smtClean="0">
                <a:latin typeface="Cambria Math" pitchFamily="18" charset="0"/>
                <a:ea typeface="Cambria Math" pitchFamily="18" charset="0"/>
              </a:rPr>
              <a:t>2</a:t>
            </a:r>
            <a:r>
              <a:rPr lang="en-US" dirty="0" smtClean="0"/>
              <a:t>: Let </a:t>
            </a:r>
            <a:r>
              <a:rPr lang="en-US" i="1" dirty="0" smtClean="0"/>
              <a:t>U</a:t>
            </a:r>
            <a:r>
              <a:rPr lang="en-US" dirty="0" smtClean="0"/>
              <a:t> be the real numbers,</a:t>
            </a:r>
          </a:p>
          <a:p>
            <a:pPr>
              <a:buFont typeface="Wingdings" panose="05000000000000000000" pitchFamily="2" charset="2"/>
              <a:buNone/>
              <a:defRPr/>
            </a:pPr>
            <a:r>
              <a:rPr lang="en-US" dirty="0" smtClean="0"/>
              <a:t>   Define </a:t>
            </a:r>
            <a:r>
              <a:rPr lang="en-US" i="1" dirty="0" smtClean="0"/>
              <a:t>P(</a:t>
            </a:r>
            <a:r>
              <a:rPr lang="en-US" i="1" dirty="0" err="1" smtClean="0"/>
              <a:t>x,y</a:t>
            </a:r>
            <a:r>
              <a:rPr lang="en-US" i="1" dirty="0" smtClean="0"/>
              <a:t>) </a:t>
            </a:r>
            <a:r>
              <a:rPr lang="en-US" dirty="0" smtClean="0"/>
              <a:t>:</a:t>
            </a:r>
            <a:r>
              <a:rPr lang="en-US" i="1" dirty="0" smtClean="0"/>
              <a:t> x / y </a:t>
            </a:r>
            <a:r>
              <a:rPr lang="en-US" dirty="0" smtClean="0"/>
              <a:t>= </a:t>
            </a:r>
            <a:r>
              <a:rPr lang="en-US" dirty="0" smtClean="0">
                <a:latin typeface="Cambria Math" pitchFamily="18" charset="0"/>
                <a:ea typeface="Cambria Math" pitchFamily="18" charset="0"/>
              </a:rPr>
              <a:t>1</a:t>
            </a:r>
          </a:p>
          <a:p>
            <a:pPr>
              <a:buFont typeface="Wingdings" panose="05000000000000000000" pitchFamily="2" charset="2"/>
              <a:buNone/>
              <a:defRPr/>
            </a:pPr>
            <a:r>
              <a:rPr lang="en-US" dirty="0" smtClean="0"/>
              <a:t>   What is the truth value of the following:</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False</a:t>
            </a:r>
            <a:endParaRPr lang="en-US" b="1" dirty="0" smtClean="0"/>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True</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False</a:t>
            </a:r>
          </a:p>
          <a:p>
            <a:pPr marL="914400" lvl="1" indent="-514350">
              <a:buFont typeface="+mj-lt"/>
              <a:buAutoNum type="arabicPeriod"/>
              <a:defRPr/>
            </a:pPr>
            <a:r>
              <a:rPr lang="en-US" i="1" dirty="0" smtClean="0">
                <a:latin typeface="Cambria Math" pitchFamily="18" charset="0"/>
                <a:ea typeface="Cambria Math" pitchFamily="18" charset="0"/>
                <a:sym typeface="Symbol"/>
              </a:rPr>
              <a:t>x  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dirty="0" smtClean="0"/>
              <a:t>   </a:t>
            </a:r>
            <a:r>
              <a:rPr lang="en-US" b="1" dirty="0" smtClean="0"/>
              <a:t>Answer: </a:t>
            </a:r>
            <a:r>
              <a:rPr lang="en-US" dirty="0" smtClean="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smtClean="0"/>
              <a:t>Quantifications of Two Variables</a:t>
            </a:r>
          </a:p>
        </p:txBody>
      </p:sp>
      <p:graphicFrame>
        <p:nvGraphicFramePr>
          <p:cNvPr id="4" name="Content Placeholder 3"/>
          <p:cNvGraphicFramePr>
            <a:graphicFrameLocks noGrp="1"/>
          </p:cNvGraphicFramePr>
          <p:nvPr>
            <p:ph idx="1"/>
          </p:nvPr>
        </p:nvGraphicFramePr>
        <p:xfrm>
          <a:off x="533400" y="2514600"/>
          <a:ext cx="8229600" cy="3754436"/>
        </p:xfrm>
        <a:graphic>
          <a:graphicData uri="http://schemas.openxmlformats.org/drawingml/2006/table">
            <a:tbl>
              <a:tblPr firstRow="1" bandRow="1">
                <a:tableStyleId>{5C22544A-7EE6-4342-B048-85BDC9FD1C3A}</a:tableStyleId>
              </a:tblPr>
              <a:tblGrid>
                <a:gridCol w="2743200"/>
                <a:gridCol w="2743200"/>
                <a:gridCol w="2743200"/>
              </a:tblGrid>
              <a:tr h="370871">
                <a:tc>
                  <a:txBody>
                    <a:bodyPr/>
                    <a:lstStyle/>
                    <a:p>
                      <a:r>
                        <a:rPr lang="en-US" sz="1800" dirty="0" smtClean="0"/>
                        <a:t>Statement</a:t>
                      </a:r>
                      <a:endParaRPr lang="en-US" sz="1800" dirty="0"/>
                    </a:p>
                  </a:txBody>
                  <a:tcPr marT="45724" marB="45724"/>
                </a:tc>
                <a:tc>
                  <a:txBody>
                    <a:bodyPr/>
                    <a:lstStyle/>
                    <a:p>
                      <a:r>
                        <a:rPr lang="en-US" sz="1800" dirty="0" smtClean="0"/>
                        <a:t>When True?</a:t>
                      </a:r>
                      <a:endParaRPr lang="en-US" sz="1800" dirty="0"/>
                    </a:p>
                  </a:txBody>
                  <a:tcPr marT="45724" marB="45724"/>
                </a:tc>
                <a:tc>
                  <a:txBody>
                    <a:bodyPr/>
                    <a:lstStyle/>
                    <a:p>
                      <a:r>
                        <a:rPr lang="en-US" sz="1800" dirty="0" smtClean="0"/>
                        <a:t>When False</a:t>
                      </a:r>
                      <a:endParaRPr lang="en-US" sz="1800" dirty="0"/>
                    </a:p>
                  </a:txBody>
                  <a:tcPr marT="45724" marB="45724"/>
                </a:tc>
              </a:tr>
              <a:tr h="914477">
                <a:tc>
                  <a:txBody>
                    <a:bodyPr/>
                    <a:lstStyle/>
                    <a:p>
                      <a:endParaRPr lang="en-US" sz="1800" dirty="0" smtClean="0"/>
                    </a:p>
                    <a:p>
                      <a:endParaRPr lang="en-US" sz="1800" dirty="0" smtClean="0"/>
                    </a:p>
                    <a:p>
                      <a:endParaRPr lang="en-US" sz="1800" dirty="0"/>
                    </a:p>
                  </a:txBody>
                  <a:tcPr marT="45724" marB="45724"/>
                </a:tc>
                <a:tc>
                  <a:txBody>
                    <a:bodyPr/>
                    <a:lstStyle/>
                    <a:p>
                      <a:r>
                        <a:rPr lang="en-US" sz="1800" i="1" dirty="0" smtClean="0"/>
                        <a:t>P</a:t>
                      </a:r>
                      <a:r>
                        <a:rPr lang="en-US" sz="1800" dirty="0" smtClean="0"/>
                        <a:t>(</a:t>
                      </a:r>
                      <a:r>
                        <a:rPr lang="en-US" sz="1800" i="1" dirty="0" err="1" smtClean="0"/>
                        <a:t>x</a:t>
                      </a:r>
                      <a:r>
                        <a:rPr lang="en-US" sz="1800" dirty="0" err="1" smtClean="0"/>
                        <a:t>,</a:t>
                      </a:r>
                      <a:r>
                        <a:rPr lang="en-US" sz="1800" i="1" dirty="0" err="1" smtClean="0"/>
                        <a:t>y</a:t>
                      </a:r>
                      <a:r>
                        <a:rPr lang="en-US" sz="1800" dirty="0" smtClean="0"/>
                        <a:t>) is true for every pair </a:t>
                      </a:r>
                      <a:r>
                        <a:rPr lang="en-US" sz="1800" i="1" dirty="0" err="1" smtClean="0"/>
                        <a:t>x</a:t>
                      </a:r>
                      <a:r>
                        <a:rPr lang="en-US" sz="1800" dirty="0" err="1" smtClean="0"/>
                        <a:t>,</a:t>
                      </a:r>
                      <a:r>
                        <a:rPr lang="en-US" sz="1800" i="1" dirty="0" err="1" smtClean="0"/>
                        <a:t>y</a:t>
                      </a:r>
                      <a:r>
                        <a:rPr lang="en-US" sz="1800" dirty="0" smtClean="0"/>
                        <a:t>.</a:t>
                      </a:r>
                      <a:endParaRPr lang="en-US" sz="1800" dirty="0"/>
                    </a:p>
                  </a:txBody>
                  <a:tcPr marT="45724" marB="45724"/>
                </a:tc>
                <a:tc>
                  <a:txBody>
                    <a:bodyPr/>
                    <a:lstStyle/>
                    <a:p>
                      <a:r>
                        <a:rPr lang="en-US" sz="1800" dirty="0" smtClean="0"/>
                        <a:t>There is a pair </a:t>
                      </a:r>
                      <a:r>
                        <a:rPr lang="en-US" sz="1800" i="1" dirty="0" smtClean="0"/>
                        <a:t>x, y </a:t>
                      </a:r>
                      <a:r>
                        <a:rPr lang="en-US" sz="1800" dirty="0" smtClean="0"/>
                        <a:t>for</a:t>
                      </a:r>
                      <a:r>
                        <a:rPr lang="en-US" sz="1800" baseline="0" dirty="0" smtClean="0"/>
                        <a:t> which </a:t>
                      </a:r>
                      <a:r>
                        <a:rPr lang="en-US" sz="1800" i="1" baseline="0" dirty="0" smtClean="0"/>
                        <a:t>P</a:t>
                      </a:r>
                      <a:r>
                        <a:rPr lang="en-US" sz="1800" baseline="0" dirty="0" smtClean="0"/>
                        <a:t>(</a:t>
                      </a:r>
                      <a:r>
                        <a:rPr lang="en-US" sz="1800" i="1" baseline="0" dirty="0" err="1" smtClean="0"/>
                        <a:t>x,y</a:t>
                      </a:r>
                      <a:r>
                        <a:rPr lang="en-US" sz="1800" baseline="0" dirty="0" smtClean="0"/>
                        <a:t>) is false.</a:t>
                      </a:r>
                      <a:endParaRPr lang="en-US" sz="1800" dirty="0"/>
                    </a:p>
                  </a:txBody>
                  <a:tcPr marT="45724" marB="45724"/>
                </a:tc>
              </a:tr>
              <a:tr h="914477">
                <a:tc>
                  <a:txBody>
                    <a:bodyPr/>
                    <a:lstStyle/>
                    <a:p>
                      <a:endParaRPr lang="en-US" sz="1800" dirty="0" smtClean="0"/>
                    </a:p>
                    <a:p>
                      <a:endParaRPr lang="en-US" sz="1800" dirty="0"/>
                    </a:p>
                  </a:txBody>
                  <a:tcPr marT="45724" marB="45724"/>
                </a:tc>
                <a:tc>
                  <a:txBody>
                    <a:bodyPr/>
                    <a:lstStyle/>
                    <a:p>
                      <a:r>
                        <a:rPr lang="en-US" sz="1800" dirty="0" smtClean="0"/>
                        <a:t>For every </a:t>
                      </a:r>
                      <a:r>
                        <a:rPr lang="en-US" sz="1800" i="1" dirty="0" smtClean="0"/>
                        <a:t>x </a:t>
                      </a:r>
                      <a:r>
                        <a:rPr lang="en-US" sz="1800" dirty="0" smtClean="0"/>
                        <a:t>there is a </a:t>
                      </a:r>
                      <a:r>
                        <a:rPr lang="en-US" sz="1800" i="1" dirty="0" smtClean="0"/>
                        <a:t>y</a:t>
                      </a:r>
                      <a:r>
                        <a:rPr lang="en-US" sz="1800" dirty="0" smtClean="0"/>
                        <a:t> for which </a:t>
                      </a:r>
                      <a:r>
                        <a:rPr lang="en-US" sz="1800" i="1" dirty="0" smtClean="0"/>
                        <a:t>P</a:t>
                      </a:r>
                      <a:r>
                        <a:rPr lang="en-US" sz="1800" dirty="0" smtClean="0"/>
                        <a:t>(</a:t>
                      </a:r>
                      <a:r>
                        <a:rPr lang="en-US" sz="1800" i="1" dirty="0" err="1" smtClean="0"/>
                        <a:t>x,y</a:t>
                      </a:r>
                      <a:r>
                        <a:rPr lang="en-US" sz="1800" dirty="0" smtClean="0"/>
                        <a:t>) is true.</a:t>
                      </a:r>
                      <a:endParaRPr lang="en-US" sz="1800" dirty="0"/>
                    </a:p>
                  </a:txBody>
                  <a:tcPr marT="45724" marB="45724"/>
                </a:tc>
                <a:tc>
                  <a:txBody>
                    <a:bodyPr/>
                    <a:lstStyle/>
                    <a:p>
                      <a:r>
                        <a:rPr lang="en-US" sz="1800" dirty="0" smtClean="0"/>
                        <a:t>There is an x such that </a:t>
                      </a:r>
                      <a:r>
                        <a:rPr lang="en-US" sz="1800" i="1" dirty="0" smtClean="0"/>
                        <a:t>P</a:t>
                      </a:r>
                      <a:r>
                        <a:rPr lang="en-US" sz="1800" dirty="0" smtClean="0"/>
                        <a:t>(</a:t>
                      </a:r>
                      <a:r>
                        <a:rPr lang="en-US" sz="1800" i="1" dirty="0" err="1" smtClean="0"/>
                        <a:t>x,y</a:t>
                      </a:r>
                      <a:r>
                        <a:rPr lang="en-US" sz="1800" dirty="0" smtClean="0"/>
                        <a:t>) is false for every </a:t>
                      </a:r>
                      <a:r>
                        <a:rPr lang="en-US" sz="1800" i="1" dirty="0" smtClean="0"/>
                        <a:t>y</a:t>
                      </a:r>
                      <a:r>
                        <a:rPr lang="en-US" sz="1800" dirty="0" smtClean="0"/>
                        <a:t>.</a:t>
                      </a:r>
                      <a:endParaRPr lang="en-US" sz="1800" dirty="0"/>
                    </a:p>
                  </a:txBody>
                  <a:tcPr marT="45724" marB="45724"/>
                </a:tc>
              </a:tr>
              <a:tr h="640134">
                <a:tc>
                  <a:txBody>
                    <a:bodyPr/>
                    <a:lstStyle/>
                    <a:p>
                      <a:endParaRPr lang="en-US" sz="1800" dirty="0" smtClean="0"/>
                    </a:p>
                    <a:p>
                      <a:endParaRPr lang="en-US" sz="1800" dirty="0"/>
                    </a:p>
                  </a:txBody>
                  <a:tcPr marT="45724" marB="45724"/>
                </a:tc>
                <a:tc>
                  <a:txBody>
                    <a:bodyPr/>
                    <a:lstStyle/>
                    <a:p>
                      <a:r>
                        <a:rPr lang="en-US" sz="1800" dirty="0" smtClean="0"/>
                        <a:t>There is an </a:t>
                      </a:r>
                      <a:r>
                        <a:rPr lang="en-US" sz="1800" i="1" dirty="0" smtClean="0"/>
                        <a:t>x</a:t>
                      </a:r>
                      <a:r>
                        <a:rPr lang="en-US" sz="1800" dirty="0" smtClean="0"/>
                        <a:t> for which </a:t>
                      </a:r>
                      <a:r>
                        <a:rPr lang="en-US" sz="1800" i="1" dirty="0" smtClean="0"/>
                        <a:t>P</a:t>
                      </a:r>
                      <a:r>
                        <a:rPr lang="en-US" sz="1800" dirty="0" smtClean="0"/>
                        <a:t>(</a:t>
                      </a:r>
                      <a:r>
                        <a:rPr lang="en-US" sz="1800" i="1" dirty="0" err="1" smtClean="0"/>
                        <a:t>x,y</a:t>
                      </a:r>
                      <a:r>
                        <a:rPr lang="en-US" sz="1800" dirty="0" smtClean="0"/>
                        <a:t>) is true for every </a:t>
                      </a:r>
                      <a:r>
                        <a:rPr lang="en-US" sz="1800" i="1" dirty="0" smtClean="0"/>
                        <a:t>y</a:t>
                      </a:r>
                      <a:r>
                        <a:rPr lang="en-US" sz="1800" dirty="0" smtClean="0"/>
                        <a:t>.</a:t>
                      </a:r>
                      <a:endParaRPr lang="en-US" sz="1800" dirty="0"/>
                    </a:p>
                  </a:txBody>
                  <a:tcPr marT="45724" marB="45724"/>
                </a:tc>
                <a:tc>
                  <a:txBody>
                    <a:bodyPr/>
                    <a:lstStyle/>
                    <a:p>
                      <a:r>
                        <a:rPr lang="en-US" sz="1800" dirty="0" smtClean="0"/>
                        <a:t>For every </a:t>
                      </a:r>
                      <a:r>
                        <a:rPr lang="en-US" sz="1800" i="1" dirty="0" smtClean="0"/>
                        <a:t>x</a:t>
                      </a:r>
                      <a:r>
                        <a:rPr lang="en-US" sz="1800" dirty="0" smtClean="0"/>
                        <a:t> there is a y for which </a:t>
                      </a:r>
                      <a:r>
                        <a:rPr lang="en-US" sz="1800" i="1" dirty="0" smtClean="0"/>
                        <a:t>P</a:t>
                      </a:r>
                      <a:r>
                        <a:rPr lang="en-US" sz="1800" dirty="0" smtClean="0"/>
                        <a:t>(</a:t>
                      </a:r>
                      <a:r>
                        <a:rPr lang="en-US" sz="1800" dirty="0" err="1" smtClean="0"/>
                        <a:t>x,y</a:t>
                      </a:r>
                      <a:r>
                        <a:rPr lang="en-US" sz="1800" dirty="0" smtClean="0"/>
                        <a:t>) is false.</a:t>
                      </a:r>
                      <a:endParaRPr lang="en-US" sz="1800" dirty="0"/>
                    </a:p>
                  </a:txBody>
                  <a:tcPr marT="45724" marB="45724"/>
                </a:tc>
              </a:tr>
              <a:tr h="914477">
                <a:tc>
                  <a:txBody>
                    <a:bodyPr/>
                    <a:lstStyle/>
                    <a:p>
                      <a:endParaRPr lang="en-US" sz="1800" dirty="0" smtClean="0"/>
                    </a:p>
                    <a:p>
                      <a:endParaRPr lang="en-US" sz="1800" dirty="0" smtClean="0"/>
                    </a:p>
                    <a:p>
                      <a:endParaRPr lang="en-US" sz="1800" dirty="0"/>
                    </a:p>
                  </a:txBody>
                  <a:tcPr marT="45724" marB="45724"/>
                </a:tc>
                <a:tc>
                  <a:txBody>
                    <a:bodyPr/>
                    <a:lstStyle/>
                    <a:p>
                      <a:r>
                        <a:rPr lang="en-US" sz="1800" dirty="0" smtClean="0"/>
                        <a:t>There is a pair </a:t>
                      </a:r>
                      <a:r>
                        <a:rPr lang="en-US" sz="1800" i="1" dirty="0" smtClean="0"/>
                        <a:t>x, y </a:t>
                      </a:r>
                      <a:r>
                        <a:rPr lang="en-US" sz="1800" dirty="0" smtClean="0"/>
                        <a:t>for which </a:t>
                      </a:r>
                      <a:r>
                        <a:rPr lang="en-US" sz="1800" i="1" dirty="0" smtClean="0"/>
                        <a:t>P</a:t>
                      </a:r>
                      <a:r>
                        <a:rPr lang="en-US" sz="1800" dirty="0" smtClean="0"/>
                        <a:t>(</a:t>
                      </a:r>
                      <a:r>
                        <a:rPr lang="en-US" sz="1800" i="1" dirty="0" err="1" smtClean="0"/>
                        <a:t>x,y</a:t>
                      </a:r>
                      <a:r>
                        <a:rPr lang="en-US" sz="1800" dirty="0" smtClean="0"/>
                        <a:t>) is true.</a:t>
                      </a:r>
                      <a:endParaRPr lang="en-US" sz="1800" dirty="0"/>
                    </a:p>
                  </a:txBody>
                  <a:tcPr marT="45724" marB="45724"/>
                </a:tc>
                <a:tc>
                  <a:txBody>
                    <a:bodyPr/>
                    <a:lstStyle/>
                    <a:p>
                      <a:r>
                        <a:rPr lang="en-US" sz="1800" i="1" dirty="0" smtClean="0"/>
                        <a:t>P</a:t>
                      </a:r>
                      <a:r>
                        <a:rPr lang="en-US" sz="1800" dirty="0" smtClean="0"/>
                        <a:t>(</a:t>
                      </a:r>
                      <a:r>
                        <a:rPr lang="en-US" sz="1800" dirty="0" err="1" smtClean="0"/>
                        <a:t>x,y</a:t>
                      </a:r>
                      <a:r>
                        <a:rPr lang="en-US" sz="1800" dirty="0" smtClean="0"/>
                        <a:t>) is false for every pair </a:t>
                      </a:r>
                      <a:r>
                        <a:rPr lang="en-US" sz="1800" i="1" dirty="0" err="1" smtClean="0"/>
                        <a:t>x,y</a:t>
                      </a:r>
                      <a:endParaRPr lang="en-US" sz="1800" i="1" dirty="0"/>
                    </a:p>
                  </a:txBody>
                  <a:tcPr marT="45724" marB="45724"/>
                </a:tc>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xmlns="" val="0"/>
              </a:ext>
            </a:extLst>
          </a:blip>
          <a:srcRect/>
          <a:stretch>
            <a:fillRect/>
          </a:stretch>
        </p:blipFill>
        <p:spPr bwMode="auto">
          <a:xfrm>
            <a:off x="914400" y="2971800"/>
            <a:ext cx="1320800"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xmlns="" val="0"/>
              </a:ext>
            </a:extLst>
          </a:blip>
          <a:srcRect/>
          <a:stretch>
            <a:fillRect/>
          </a:stretch>
        </p:blipFill>
        <p:spPr bwMode="auto">
          <a:xfrm>
            <a:off x="914400" y="3429000"/>
            <a:ext cx="1320800"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xmlns="" val="0"/>
              </a:ext>
            </a:extLst>
          </a:blip>
          <a:srcRect/>
          <a:stretch>
            <a:fillRect/>
          </a:stretch>
        </p:blipFill>
        <p:spPr bwMode="auto">
          <a:xfrm>
            <a:off x="914400" y="3962400"/>
            <a:ext cx="1320800"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xmlns="" val="0"/>
              </a:ext>
            </a:extLst>
          </a:blip>
          <a:srcRect/>
          <a:stretch>
            <a:fillRect/>
          </a:stretch>
        </p:blipFill>
        <p:spPr bwMode="auto">
          <a:xfrm>
            <a:off x="990600" y="4572000"/>
            <a:ext cx="1306513"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xmlns="" val="0"/>
              </a:ext>
            </a:extLst>
          </a:blip>
          <a:srcRect/>
          <a:stretch>
            <a:fillRect/>
          </a:stretch>
        </p:blipFill>
        <p:spPr bwMode="auto">
          <a:xfrm>
            <a:off x="990600" y="5181600"/>
            <a:ext cx="1306513"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xmlns="" val="0"/>
              </a:ext>
            </a:extLst>
          </a:blip>
          <a:srcRect/>
          <a:stretch>
            <a:fillRect/>
          </a:stretch>
        </p:blipFill>
        <p:spPr bwMode="auto">
          <a:xfrm>
            <a:off x="914400" y="5638800"/>
            <a:ext cx="1306513"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Translating Nested Quantifiers into English</a:t>
            </a:r>
            <a:endParaRPr lang="en-US" dirty="0"/>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smtClean="0"/>
              <a:t>Example </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Translate the statement </a:t>
            </a:r>
          </a:p>
          <a:p>
            <a:pPr marL="273050" lvl="1" indent="-273050">
              <a:buClr>
                <a:srgbClr val="FFFFFF"/>
              </a:buClr>
              <a:buSzPct val="95000"/>
              <a:buFont typeface="Wingdings" panose="05000000000000000000" pitchFamily="2" charset="2"/>
              <a:buNone/>
            </a:pP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smtClean="0"/>
              <a:t>     where C(x) is “</a:t>
            </a:r>
            <a:r>
              <a:rPr lang="en-US" altLang="en-US" i="1" smtClean="0"/>
              <a:t>x</a:t>
            </a:r>
            <a:r>
              <a:rPr lang="en-US" altLang="en-US" smtClean="0"/>
              <a:t> has a computer,” and </a:t>
            </a:r>
            <a:r>
              <a:rPr lang="en-US" altLang="en-US" i="1" smtClean="0"/>
              <a:t>F</a:t>
            </a:r>
            <a:r>
              <a:rPr lang="en-US" altLang="en-US" smtClean="0"/>
              <a:t>(</a:t>
            </a:r>
            <a:r>
              <a:rPr lang="en-US" altLang="en-US" i="1" smtClean="0"/>
              <a:t>x</a:t>
            </a:r>
            <a:r>
              <a:rPr lang="en-US" altLang="en-US" smtClean="0"/>
              <a:t>,</a:t>
            </a:r>
            <a:r>
              <a:rPr lang="en-US" altLang="en-US" i="1" smtClean="0"/>
              <a:t>y</a:t>
            </a:r>
            <a:r>
              <a:rPr lang="en-US" altLang="en-US" smtClean="0"/>
              <a:t>) is “</a:t>
            </a:r>
            <a:r>
              <a:rPr lang="en-US" altLang="en-US" i="1" smtClean="0"/>
              <a:t>x</a:t>
            </a:r>
            <a:r>
              <a:rPr lang="en-US" altLang="en-US" smtClean="0"/>
              <a:t> and </a:t>
            </a:r>
            <a:r>
              <a:rPr lang="en-US" altLang="en-US" i="1" smtClean="0"/>
              <a:t>y</a:t>
            </a:r>
            <a:r>
              <a:rPr lang="en-US" altLang="en-US" smtClean="0"/>
              <a:t> are friends,” and the domain for both </a:t>
            </a:r>
            <a:r>
              <a:rPr lang="en-US" altLang="en-US" i="1" smtClean="0"/>
              <a:t>x</a:t>
            </a:r>
            <a:r>
              <a:rPr lang="en-US" altLang="en-US" smtClean="0"/>
              <a:t> and </a:t>
            </a:r>
            <a:r>
              <a:rPr lang="en-US" altLang="en-US" i="1" smtClean="0"/>
              <a:t>y</a:t>
            </a:r>
            <a:r>
              <a:rPr lang="en-US" altLang="en-US" smtClean="0"/>
              <a:t> consists of all students in your school. </a:t>
            </a:r>
          </a:p>
          <a:p>
            <a:pPr marL="273050" lvl="1" indent="-273050">
              <a:buClr>
                <a:srgbClr val="FFFFFF"/>
              </a:buClr>
              <a:buSzPct val="95000"/>
              <a:buFont typeface="Wingdings" panose="05000000000000000000" pitchFamily="2" charset="2"/>
              <a:buNone/>
            </a:pPr>
            <a:r>
              <a:rPr lang="en-US" altLang="en-US" smtClean="0"/>
              <a:t>    </a:t>
            </a:r>
            <a:r>
              <a:rPr lang="en-US" altLang="en-US" b="1" smtClean="0"/>
              <a:t>Solution</a:t>
            </a:r>
            <a:r>
              <a:rPr lang="en-US" altLang="en-US" smtClean="0"/>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Translating Mathematical Statements into Predicate Logic </a:t>
            </a:r>
            <a:endParaRPr lang="en-US" dirty="0"/>
          </a:p>
        </p:txBody>
      </p:sp>
      <p:sp>
        <p:nvSpPr>
          <p:cNvPr id="15155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500" b="1" smtClean="0"/>
              <a:t>  Example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500" smtClean="0"/>
              <a:t> Translate “The sum of two positive integers is always positive” into a logical expression.</a:t>
            </a:r>
          </a:p>
          <a:p>
            <a:pPr>
              <a:lnSpc>
                <a:spcPct val="80000"/>
              </a:lnSpc>
              <a:buFont typeface="Wingdings" panose="05000000000000000000" pitchFamily="2" charset="2"/>
              <a:buNone/>
            </a:pPr>
            <a:r>
              <a:rPr lang="en-US" altLang="en-US" sz="2500" b="1" smtClean="0"/>
              <a:t>  Solution</a:t>
            </a:r>
            <a:r>
              <a:rPr lang="en-US" altLang="en-US" sz="2500" smtClean="0"/>
              <a:t>:</a:t>
            </a:r>
          </a:p>
          <a:p>
            <a:pPr marL="849313" lvl="1" indent="-457200">
              <a:lnSpc>
                <a:spcPct val="80000"/>
              </a:lnSpc>
              <a:buFont typeface="Arial" panose="020B0604020202020204" pitchFamily="34" charset="0"/>
              <a:buAutoNum type="arabicPeriod"/>
            </a:pPr>
            <a:r>
              <a:rPr lang="en-US" altLang="en-US" sz="2100" smtClean="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smtClean="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smtClean="0"/>
              <a:t>Introduce the variables </a:t>
            </a:r>
            <a:r>
              <a:rPr lang="en-US" altLang="en-US" sz="2100" i="1" smtClean="0"/>
              <a:t>x</a:t>
            </a:r>
            <a:r>
              <a:rPr lang="en-US" altLang="en-US" sz="2100" smtClean="0"/>
              <a:t> and </a:t>
            </a:r>
            <a:r>
              <a:rPr lang="en-US" altLang="en-US" sz="2100" i="1" smtClean="0"/>
              <a:t>y</a:t>
            </a:r>
            <a:r>
              <a:rPr lang="en-US" altLang="en-US" sz="2100" smtClean="0"/>
              <a:t>, and specify the domain, to obtain:</a:t>
            </a:r>
          </a:p>
          <a:p>
            <a:pPr marL="1123950" lvl="2" indent="-457200">
              <a:lnSpc>
                <a:spcPct val="80000"/>
              </a:lnSpc>
              <a:buFont typeface="Wingdings" panose="05000000000000000000" pitchFamily="2" charset="2"/>
              <a:buNone/>
            </a:pPr>
            <a:r>
              <a:rPr lang="en-US" altLang="en-US" sz="1800" smtClean="0"/>
              <a:t>“For all positive integers </a:t>
            </a:r>
            <a:r>
              <a:rPr lang="en-US" altLang="en-US" sz="1800" i="1" smtClean="0"/>
              <a:t>x</a:t>
            </a:r>
            <a:r>
              <a:rPr lang="en-US" altLang="en-US" sz="1800" smtClean="0"/>
              <a:t> and </a:t>
            </a:r>
            <a:r>
              <a:rPr lang="en-US" altLang="en-US" sz="1800" i="1" smtClean="0"/>
              <a:t>y</a:t>
            </a:r>
            <a:r>
              <a:rPr lang="en-US" altLang="en-US" sz="1800" smtClean="0"/>
              <a:t>, </a:t>
            </a:r>
            <a:r>
              <a:rPr lang="en-US" altLang="en-US" sz="1800" i="1" smtClean="0"/>
              <a:t>x</a:t>
            </a:r>
            <a:r>
              <a:rPr lang="en-US" altLang="en-US" sz="1800" smtClean="0"/>
              <a:t> </a:t>
            </a:r>
            <a:r>
              <a:rPr lang="en-US" altLang="en-US" sz="1800" i="1" smtClean="0"/>
              <a:t>+ y</a:t>
            </a:r>
            <a:r>
              <a:rPr lang="en-US" altLang="en-US" sz="1800" smtClean="0"/>
              <a:t> is positive.”</a:t>
            </a:r>
          </a:p>
          <a:p>
            <a:pPr marL="849313" lvl="1" indent="-457200">
              <a:lnSpc>
                <a:spcPct val="80000"/>
              </a:lnSpc>
              <a:buFont typeface="Arial" panose="020B0604020202020204" pitchFamily="34" charset="0"/>
              <a:buAutoNum type="arabicPeriod"/>
            </a:pPr>
            <a:r>
              <a:rPr lang="en-US" altLang="en-US" sz="2100" smtClean="0"/>
              <a:t>The result is:</a:t>
            </a:r>
          </a:p>
          <a:p>
            <a:pPr marL="1123950" lvl="2" indent="-457200">
              <a:lnSpc>
                <a:spcPct val="80000"/>
              </a:lnSpc>
              <a:buFont typeface="Wingdings" panose="05000000000000000000" pitchFamily="2" charset="2"/>
              <a:buNone/>
            </a:pP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smtClean="0">
                <a:ea typeface="Cambria Math" panose="02040503050406030204" pitchFamily="18" charset="0"/>
                <a:cs typeface="Cambria Math" panose="02040503050406030204" pitchFamily="18" charset="0"/>
                <a:sym typeface="Symbol" panose="05050102010706020507" pitchFamily="18" charset="2"/>
              </a:rPr>
              <a:t>x</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smtClean="0">
                <a:ea typeface="Cambria Math" panose="02040503050406030204" pitchFamily="18" charset="0"/>
                <a:cs typeface="Cambria Math" panose="02040503050406030204" pitchFamily="18" charset="0"/>
                <a:sym typeface="Symbol" panose="05050102010706020507" pitchFamily="18" charset="2"/>
              </a:rPr>
              <a:t>x</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smtClean="0">
                <a:ea typeface="Cambria Math" panose="02040503050406030204" pitchFamily="18" charset="0"/>
                <a:cs typeface="Cambria Math" panose="02040503050406030204" pitchFamily="18" charset="0"/>
                <a:sym typeface="Symbol" panose="05050102010706020507" pitchFamily="18" charset="2"/>
              </a:rPr>
              <a:t>y </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smtClean="0">
                <a:ea typeface="Cambria Math" panose="02040503050406030204" pitchFamily="18" charset="0"/>
                <a:cs typeface="Cambria Math" panose="02040503050406030204" pitchFamily="18" charset="0"/>
              </a:rPr>
              <a:t>x</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smtClean="0">
                <a:ea typeface="Cambria Math" panose="02040503050406030204" pitchFamily="18" charset="0"/>
                <a:cs typeface="Cambria Math" panose="02040503050406030204" pitchFamily="18" charset="0"/>
              </a:rPr>
              <a:t>y </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smtClean="0"/>
          </a:p>
          <a:p>
            <a:pPr>
              <a:lnSpc>
                <a:spcPct val="80000"/>
              </a:lnSpc>
            </a:pPr>
            <a:endParaRPr lang="en-US" altLang="en-US" sz="2500"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Translating English into Logical Expressions Example</a:t>
            </a:r>
            <a:endParaRPr lang="en-US" dirty="0"/>
          </a:p>
        </p:txBody>
      </p:sp>
      <p:sp>
        <p:nvSpPr>
          <p:cNvPr id="152579" name="Content Placeholder 2"/>
          <p:cNvSpPr>
            <a:spLocks noGrp="1"/>
          </p:cNvSpPr>
          <p:nvPr>
            <p:ph idx="1"/>
          </p:nvPr>
        </p:nvSpPr>
        <p:spPr/>
        <p:txBody>
          <a:bodyPr/>
          <a:lstStyle/>
          <a:p>
            <a:pPr>
              <a:buFont typeface="Wingdings" panose="05000000000000000000" pitchFamily="2" charset="2"/>
              <a:buNone/>
            </a:pPr>
            <a:r>
              <a:rPr lang="en-US" altLang="en-US" b="1" smtClean="0"/>
              <a:t>Example</a:t>
            </a:r>
            <a:r>
              <a:rPr lang="en-US" altLang="en-US" smtClean="0"/>
              <a:t>: Use quantifiers to express the statement “There is a woman who has taken a flight on every airline in the world.”</a:t>
            </a:r>
          </a:p>
          <a:p>
            <a:pPr>
              <a:buFont typeface="Wingdings" panose="05000000000000000000" pitchFamily="2" charset="2"/>
              <a:buNone/>
            </a:pPr>
            <a:r>
              <a:rPr lang="en-US" altLang="en-US" b="1" smtClean="0"/>
              <a:t>Solution</a:t>
            </a:r>
            <a:r>
              <a:rPr lang="en-US" altLang="en-US" smtClean="0"/>
              <a:t>:</a:t>
            </a:r>
          </a:p>
          <a:p>
            <a:pPr marL="849313" lvl="1" indent="-457200">
              <a:buFont typeface="Arial" panose="020B0604020202020204" pitchFamily="34" charset="0"/>
              <a:buAutoNum type="arabicPeriod"/>
            </a:pPr>
            <a:r>
              <a:rPr lang="en-US" altLang="en-US" smtClean="0"/>
              <a:t>Let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i="1" smtClean="0">
                <a:ea typeface="Cambria Math" panose="02040503050406030204" pitchFamily="18" charset="0"/>
                <a:cs typeface="Cambria Math" panose="02040503050406030204" pitchFamily="18" charset="0"/>
              </a:rPr>
              <a:t>w,f</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be “</a:t>
            </a:r>
            <a:r>
              <a:rPr lang="en-US" altLang="en-US" i="1" smtClean="0">
                <a:ea typeface="Cambria Math" panose="02040503050406030204" pitchFamily="18" charset="0"/>
                <a:cs typeface="Cambria Math" panose="02040503050406030204" pitchFamily="18" charset="0"/>
              </a:rPr>
              <a:t>w</a:t>
            </a:r>
            <a:r>
              <a:rPr lang="en-US" altLang="en-US" smtClean="0"/>
              <a:t> has taken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f  </a:t>
            </a:r>
            <a:r>
              <a:rPr lang="en-US" altLang="en-US" smtClean="0"/>
              <a:t>” and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ea typeface="Cambria Math" panose="02040503050406030204" pitchFamily="18" charset="0"/>
                <a:cs typeface="Cambria Math" panose="02040503050406030204" pitchFamily="18" charset="0"/>
              </a:rPr>
              <a:t>f,a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be “</a:t>
            </a:r>
            <a:r>
              <a:rPr lang="en-US" altLang="en-US" i="1" smtClean="0">
                <a:ea typeface="Cambria Math" panose="02040503050406030204" pitchFamily="18" charset="0"/>
                <a:cs typeface="Cambria Math" panose="02040503050406030204" pitchFamily="18" charset="0"/>
              </a:rPr>
              <a:t>f</a:t>
            </a:r>
            <a:r>
              <a:rPr lang="en-US" altLang="en-US" smtClean="0"/>
              <a:t>  is a flight on </a:t>
            </a:r>
            <a:r>
              <a:rPr lang="en-US" altLang="en-US" i="1" smtClean="0">
                <a:ea typeface="Cambria Math" panose="02040503050406030204" pitchFamily="18" charset="0"/>
                <a:cs typeface="Cambria Math" panose="02040503050406030204" pitchFamily="18" charset="0"/>
              </a:rPr>
              <a:t>a</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 </a:t>
            </a:r>
          </a:p>
          <a:p>
            <a:pPr marL="849313" lvl="1" indent="-457200">
              <a:buFont typeface="Arial" panose="020B0604020202020204" pitchFamily="34" charset="0"/>
              <a:buAutoNum type="arabicPeriod"/>
            </a:pPr>
            <a:r>
              <a:rPr lang="en-US" altLang="en-US" smtClean="0"/>
              <a:t>The domain of </a:t>
            </a:r>
            <a:r>
              <a:rPr lang="en-US" altLang="en-US" i="1" smtClean="0"/>
              <a:t>w</a:t>
            </a:r>
            <a:r>
              <a:rPr lang="en-US" altLang="en-US" smtClean="0"/>
              <a:t> is all women, the domain of </a:t>
            </a:r>
            <a:r>
              <a:rPr lang="en-US" altLang="en-US" i="1" smtClean="0"/>
              <a:t>f</a:t>
            </a:r>
            <a:r>
              <a:rPr lang="en-US" altLang="en-US" smtClean="0"/>
              <a:t> is all flights, and the domain of </a:t>
            </a:r>
            <a:r>
              <a:rPr lang="en-US" altLang="en-US" i="1" smtClean="0"/>
              <a:t>a</a:t>
            </a:r>
            <a:r>
              <a:rPr lang="en-US" altLang="en-US" smtClean="0"/>
              <a:t> is all airlines.</a:t>
            </a:r>
          </a:p>
          <a:p>
            <a:pPr marL="849313" lvl="1" indent="-457200">
              <a:buFont typeface="Arial" panose="020B0604020202020204" pitchFamily="34" charset="0"/>
              <a:buAutoNum type="arabicPeriod"/>
            </a:pPr>
            <a:r>
              <a:rPr lang="en-US" altLang="en-US" smtClean="0"/>
              <a:t>Then the statement can be expressed as:</a:t>
            </a:r>
          </a:p>
          <a:p>
            <a:pPr marL="849313" lvl="1" indent="-457200">
              <a:buFont typeface="Wingdings" panose="05000000000000000000" pitchFamily="2" charset="2"/>
              <a:buNone/>
            </a:pP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w</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a</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w,f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f,a</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smtClean="0"/>
              <a:t>Calculus in Logic (</a:t>
            </a:r>
            <a:r>
              <a:rPr lang="en-US" altLang="en-US" i="1" smtClean="0"/>
              <a:t>optional</a:t>
            </a:r>
            <a:r>
              <a:rPr lang="en-US" altLang="en-US" smtClean="0"/>
              <a:t>)</a:t>
            </a:r>
          </a:p>
        </p:txBody>
      </p:sp>
      <p:sp>
        <p:nvSpPr>
          <p:cNvPr id="15360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b="1" smtClean="0"/>
              <a:t>Example</a:t>
            </a:r>
            <a:r>
              <a:rPr lang="en-US" altLang="en-US" sz="2200" smtClean="0"/>
              <a:t>: Use quantifiers to express the definition of the limit of </a:t>
            </a:r>
            <a:r>
              <a:rPr lang="en-US" altLang="en-US" sz="2200" i="1" smtClean="0"/>
              <a:t>a</a:t>
            </a:r>
            <a:r>
              <a:rPr lang="en-US" altLang="en-US" sz="2200" smtClean="0"/>
              <a:t> real-valued function </a:t>
            </a:r>
            <a:r>
              <a:rPr lang="en-US" altLang="en-US" sz="2200" i="1" smtClean="0"/>
              <a:t>f(x)</a:t>
            </a:r>
            <a:r>
              <a:rPr lang="en-US" altLang="en-US" sz="2200" smtClean="0"/>
              <a:t> of a real variable </a:t>
            </a:r>
            <a:r>
              <a:rPr lang="en-US" altLang="en-US" sz="2200" i="1" smtClean="0"/>
              <a:t>x</a:t>
            </a:r>
            <a:r>
              <a:rPr lang="en-US" altLang="en-US" sz="2200" smtClean="0"/>
              <a:t> at a point </a:t>
            </a:r>
            <a:r>
              <a:rPr lang="en-US" altLang="en-US" sz="2200" i="1" smtClean="0"/>
              <a:t>a</a:t>
            </a:r>
            <a:r>
              <a:rPr lang="en-US" altLang="en-US" sz="2200" smtClean="0"/>
              <a:t> in its domain.</a:t>
            </a:r>
          </a:p>
          <a:p>
            <a:pPr>
              <a:lnSpc>
                <a:spcPct val="80000"/>
              </a:lnSpc>
              <a:buFont typeface="Wingdings" panose="05000000000000000000" pitchFamily="2" charset="2"/>
              <a:buNone/>
            </a:pPr>
            <a:r>
              <a:rPr lang="en-US" altLang="en-US" sz="2200" b="1" smtClean="0"/>
              <a:t>Solution</a:t>
            </a:r>
            <a:r>
              <a:rPr lang="en-US" altLang="en-US" sz="2200" smtClean="0"/>
              <a:t>: Recall the definition of the statement</a:t>
            </a:r>
          </a:p>
          <a:p>
            <a:pPr>
              <a:lnSpc>
                <a:spcPct val="80000"/>
              </a:lnSpc>
            </a:pPr>
            <a:endParaRPr lang="en-US" altLang="en-US" sz="2200" smtClean="0"/>
          </a:p>
          <a:p>
            <a:pPr>
              <a:lnSpc>
                <a:spcPct val="80000"/>
              </a:lnSpc>
              <a:buFont typeface="Wingdings" panose="05000000000000000000" pitchFamily="2" charset="2"/>
              <a:buNone/>
            </a:pPr>
            <a:r>
              <a:rPr lang="en-US" altLang="en-US" sz="2200" smtClean="0"/>
              <a:t>    is “For every real number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&gt; 0, there exists a real number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&gt; 0 such that |f(x) – L| &lt;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whenever   0 &lt; |x –a| &lt;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Using quantifiers:</a:t>
            </a:r>
          </a:p>
          <a:p>
            <a:pPr>
              <a:lnSpc>
                <a:spcPct val="80000"/>
              </a:lnSpc>
            </a:pPr>
            <a:endParaRPr lang="en-US" altLang="en-US" sz="2200"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200"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Where the domain for the variables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ε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and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consists of all positive real numbers and the domain for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x</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consists of all real numbers. </a:t>
            </a:r>
            <a:endParaRPr lang="en-US" altLang="en-US" sz="2200" smtClean="0"/>
          </a:p>
        </p:txBody>
      </p:sp>
      <p:pic>
        <p:nvPicPr>
          <p:cNvPr id="153604"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14600" y="2819400"/>
            <a:ext cx="23098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05"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47800" y="4267200"/>
            <a:ext cx="5970588"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extLst>
          </p:cNvPr>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13</a:t>
            </a:fld>
            <a:endParaRPr lang="en-US" altLang="en-US" sz="1400" smtClean="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Questions on Translation from English</a:t>
            </a:r>
            <a:endParaRPr lang="en-US" dirty="0"/>
          </a:p>
        </p:txBody>
      </p:sp>
      <p:sp>
        <p:nvSpPr>
          <p:cNvPr id="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smtClean="0"/>
              <a:t>  Choose the obvious predicates and express in predicate logic.</a:t>
            </a:r>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smtClean="0"/>
              <a:t>: “Brothers are siblings.”</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b="1" smtClean="0">
                <a:sym typeface="Symbol" panose="05050102010706020507" pitchFamily="18" charset="2"/>
              </a:rPr>
              <a:t>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B</a:t>
            </a:r>
            <a:r>
              <a:rPr lang="en-US" altLang="en-US" sz="2200" smtClean="0">
                <a:sym typeface="Symbol" panose="05050102010706020507" pitchFamily="18" charset="2"/>
              </a:rPr>
              <a:t>(x,y)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smtClean="0"/>
              <a:t>: “Siblinghood is symmetric.”</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b="1" smtClean="0">
                <a:sym typeface="Symbol" panose="05050102010706020507" pitchFamily="18" charset="2"/>
              </a:rPr>
              <a:t>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S</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smtClean="0"/>
              <a:t>: “Everybody loves somebody.”</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b="1" smtClean="0">
                <a:sym typeface="Symbol" panose="05050102010706020507" pitchFamily="18" charset="2"/>
              </a:rPr>
              <a:t>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4</a:t>
            </a:r>
            <a:r>
              <a:rPr lang="en-US" altLang="en-US" sz="2200" smtClean="0"/>
              <a:t>: “There is someone who is loved by everyone.”</a:t>
            </a:r>
          </a:p>
          <a:p>
            <a:pPr>
              <a:lnSpc>
                <a:spcPct val="80000"/>
              </a:lnSpc>
              <a:buFont typeface="Wingdings" panose="05000000000000000000" pitchFamily="2" charset="2"/>
              <a:buNone/>
            </a:pPr>
            <a:r>
              <a:rPr lang="en-US" altLang="en-US" sz="2200" b="1" smtClean="0">
                <a:sym typeface="Symbol" panose="05050102010706020507" pitchFamily="18" charset="2"/>
              </a:rPr>
              <a:t>            Solution</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5</a:t>
            </a:r>
            <a:r>
              <a:rPr lang="en-US" altLang="en-US" sz="2200" smtClean="0"/>
              <a:t>: “There is someone who loves someone.”</a:t>
            </a:r>
          </a:p>
          <a:p>
            <a:pPr>
              <a:lnSpc>
                <a:spcPct val="80000"/>
              </a:lnSpc>
              <a:buFont typeface="Wingdings" panose="05000000000000000000" pitchFamily="2" charset="2"/>
              <a:buNone/>
            </a:pPr>
            <a:r>
              <a:rPr lang="en-US" altLang="en-US" sz="2200" b="1" smtClean="0">
                <a:sym typeface="Symbol" panose="05050102010706020507" pitchFamily="18" charset="2"/>
              </a:rPr>
              <a:t>            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6</a:t>
            </a:r>
            <a:r>
              <a:rPr lang="en-US" altLang="en-US" sz="2200" smtClean="0"/>
              <a:t>: “Everyone loves himself”</a:t>
            </a:r>
          </a:p>
          <a:p>
            <a:pPr>
              <a:lnSpc>
                <a:spcPct val="80000"/>
              </a:lnSpc>
              <a:buFont typeface="Wingdings" panose="05000000000000000000" pitchFamily="2" charset="2"/>
              <a:buNone/>
            </a:pPr>
            <a:r>
              <a:rPr lang="en-US" altLang="en-US" sz="2200" b="1" smtClean="0">
                <a:sym typeface="Symbol" panose="05050102010706020507" pitchFamily="18" charset="2"/>
              </a:rPr>
              <a:t>            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a:t>
            </a:r>
            <a:endParaRPr lang="en-US" altLang="en-US" sz="2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smtClean="0"/>
              <a:t>Negating Nested Quantifiers</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sz="1600" smtClean="0"/>
              <a:t>Example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smtClean="0"/>
              <a:t>: Recall the logical expression developed three slides back:</a:t>
            </a:r>
          </a:p>
          <a:p>
            <a:pPr>
              <a:buFont typeface="Wingdings" panose="05000000000000000000" pitchFamily="2" charset="2"/>
              <a:buNone/>
            </a:pPr>
            <a:r>
              <a:rPr lang="en-US" altLang="en-US" sz="1600" smtClean="0"/>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smtClean="0"/>
          </a:p>
          <a:p>
            <a:pPr>
              <a:buFont typeface="Wingdings" panose="05000000000000000000" pitchFamily="2" charset="2"/>
              <a:buNone/>
            </a:pPr>
            <a:r>
              <a:rPr lang="en-US" altLang="en-US" sz="1600" smtClean="0"/>
              <a:t>   Part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smtClean="0"/>
              <a:t>: Use quantifiers to express the statement that “There does not exist a woman who has taken a flight on every airline in the world.”</a:t>
            </a:r>
          </a:p>
          <a:p>
            <a:pPr>
              <a:buFont typeface="Wingdings" panose="05000000000000000000" pitchFamily="2" charset="2"/>
              <a:buNone/>
            </a:pPr>
            <a:r>
              <a:rPr lang="en-US" altLang="en-US" sz="1600" smtClean="0"/>
              <a:t>    Solution: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smtClean="0"/>
              <a:t> Part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smtClean="0"/>
              <a:t>: Now use De Morgan’s Laws to move the negation as far inwards as possible.</a:t>
            </a:r>
          </a:p>
          <a:p>
            <a:pPr>
              <a:buFont typeface="Wingdings" panose="05000000000000000000" pitchFamily="2" charset="2"/>
              <a:buNone/>
            </a:pPr>
            <a:r>
              <a:rPr lang="en-US" altLang="en-US" sz="1600" smtClean="0"/>
              <a:t>     Solution:</a:t>
            </a:r>
          </a:p>
          <a:p>
            <a:pPr>
              <a:buFont typeface="Arial" panose="020B0604020202020204" pitchFamily="34" charset="0"/>
              <a:buAutoNum type="arabicPeriod"/>
            </a:pPr>
            <a:r>
              <a:rPr lang="en-US" altLang="en-US" sz="1600" smtClean="0"/>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smtClean="0"/>
              <a:t>.</a:t>
            </a:r>
          </a:p>
          <a:p>
            <a:pPr>
              <a:buFont typeface="Wingdings" panose="05000000000000000000" pitchFamily="2" charset="2"/>
              <a:buNone/>
            </a:pPr>
            <a:r>
              <a:rPr lang="en-US" altLang="en-US" sz="1600" smtClean="0"/>
              <a:t>Part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smtClean="0"/>
              <a:t>: Can you translate the result back into English?</a:t>
            </a:r>
          </a:p>
          <a:p>
            <a:pPr>
              <a:buFont typeface="Wingdings" panose="05000000000000000000" pitchFamily="2" charset="2"/>
              <a:buNone/>
            </a:pPr>
            <a:r>
              <a:rPr lang="en-US" altLang="en-US" sz="1600" smtClean="0"/>
              <a:t>       Solution:</a:t>
            </a:r>
          </a:p>
          <a:p>
            <a:pPr>
              <a:buFont typeface="Wingdings" panose="05000000000000000000" pitchFamily="2" charset="2"/>
              <a:buNone/>
            </a:pPr>
            <a:r>
              <a:rPr lang="en-US" altLang="en-US" sz="1600" smtClean="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Some </a:t>
            </a:r>
            <a:r>
              <a:rPr lang="en-US" smtClean="0"/>
              <a:t>Questions about </a:t>
            </a:r>
            <a:r>
              <a:rPr lang="en-US" dirty="0" smtClean="0"/>
              <a:t>Quantifiers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62500" lnSpcReduction="20000"/>
          </a:bodyPr>
          <a:lstStyle/>
          <a:p>
            <a:pPr>
              <a:defRPr/>
            </a:pPr>
            <a:r>
              <a:rPr lang="en-US" dirty="0" smtClean="0"/>
              <a:t>Can you switch the order of quantifiers? </a:t>
            </a:r>
          </a:p>
          <a:p>
            <a:pPr lvl="1">
              <a:defRPr/>
            </a:pPr>
            <a:r>
              <a:rPr lang="en-US" dirty="0" smtClean="0"/>
              <a:t> Is this a valid equivalence?</a:t>
            </a:r>
          </a:p>
          <a:p>
            <a:pPr lvl="1">
              <a:buFont typeface="Wingdings" panose="05000000000000000000" pitchFamily="2" charset="2"/>
              <a:buNone/>
              <a:defRPr/>
            </a:pPr>
            <a:r>
              <a:rPr lang="en-US" dirty="0" smtClean="0"/>
              <a:t>         </a:t>
            </a:r>
            <a:r>
              <a:rPr lang="en-US" b="1" dirty="0" smtClean="0"/>
              <a:t>Solution</a:t>
            </a:r>
            <a:r>
              <a:rPr lang="en-US" dirty="0" smtClean="0"/>
              <a:t>: Yes! The left and the right side will always have the same truth value. The order in which </a:t>
            </a:r>
            <a:r>
              <a:rPr lang="en-US" i="1" dirty="0" smtClean="0"/>
              <a:t>x</a:t>
            </a:r>
            <a:r>
              <a:rPr lang="en-US" dirty="0" smtClean="0"/>
              <a:t> and </a:t>
            </a:r>
            <a:r>
              <a:rPr lang="en-US" i="1" dirty="0" smtClean="0"/>
              <a:t>y</a:t>
            </a:r>
            <a:r>
              <a:rPr lang="en-US" dirty="0" smtClean="0"/>
              <a:t> are picked does not matter.</a:t>
            </a:r>
          </a:p>
          <a:p>
            <a:pPr lvl="1">
              <a:defRPr/>
            </a:pPr>
            <a:r>
              <a:rPr lang="en-US" dirty="0" smtClean="0"/>
              <a:t>Is this a valid equivalence?</a:t>
            </a:r>
          </a:p>
          <a:p>
            <a:pPr lvl="1">
              <a:buFont typeface="Wingdings" panose="05000000000000000000" pitchFamily="2" charset="2"/>
              <a:buNone/>
              <a:defRPr/>
            </a:pPr>
            <a:r>
              <a:rPr lang="en-US" dirty="0" smtClean="0"/>
              <a:t>         </a:t>
            </a:r>
            <a:r>
              <a:rPr lang="en-US" b="1" dirty="0" smtClean="0"/>
              <a:t>Solution</a:t>
            </a:r>
            <a:r>
              <a:rPr lang="en-US" dirty="0" smtClean="0"/>
              <a:t>: No! The left and the right side may have different truth values for some propositional functions for </a:t>
            </a:r>
            <a:r>
              <a:rPr lang="en-US" i="1" dirty="0" smtClean="0"/>
              <a:t>P</a:t>
            </a:r>
            <a:r>
              <a:rPr lang="en-US" dirty="0" smtClean="0"/>
              <a:t>. Try “x + y = </a:t>
            </a:r>
            <a:r>
              <a:rPr lang="en-US" dirty="0" smtClean="0">
                <a:latin typeface="Cambria Math" pitchFamily="18" charset="0"/>
                <a:ea typeface="Cambria Math" pitchFamily="18" charset="0"/>
              </a:rPr>
              <a:t>0</a:t>
            </a:r>
            <a:r>
              <a:rPr lang="en-US" dirty="0" smtClean="0"/>
              <a:t>” for </a:t>
            </a:r>
            <a:r>
              <a:rPr lang="en-US" i="1" dirty="0" smtClean="0"/>
              <a:t>P(</a:t>
            </a:r>
            <a:r>
              <a:rPr lang="en-US" i="1" dirty="0" err="1" smtClean="0"/>
              <a:t>x,y</a:t>
            </a:r>
            <a:r>
              <a:rPr lang="en-US" i="1" dirty="0" smtClean="0"/>
              <a:t>) </a:t>
            </a:r>
            <a:r>
              <a:rPr lang="en-US" dirty="0" smtClean="0"/>
              <a:t>with</a:t>
            </a:r>
            <a:r>
              <a:rPr lang="en-US" i="1" dirty="0" smtClean="0"/>
              <a:t> U </a:t>
            </a:r>
            <a:r>
              <a:rPr lang="en-US" dirty="0" smtClean="0"/>
              <a:t>being the integers. The order in which the values of </a:t>
            </a:r>
            <a:r>
              <a:rPr lang="en-US" i="1" dirty="0" smtClean="0"/>
              <a:t>x</a:t>
            </a:r>
            <a:r>
              <a:rPr lang="en-US" dirty="0" smtClean="0"/>
              <a:t> and </a:t>
            </a:r>
            <a:r>
              <a:rPr lang="en-US" i="1" dirty="0" smtClean="0"/>
              <a:t>y</a:t>
            </a:r>
            <a:r>
              <a:rPr lang="en-US" dirty="0" smtClean="0"/>
              <a:t> are picked does matter.</a:t>
            </a:r>
          </a:p>
          <a:p>
            <a:pPr>
              <a:defRPr/>
            </a:pPr>
            <a:r>
              <a:rPr lang="en-US" dirty="0" smtClean="0"/>
              <a:t>Can you distribute quantifiers over logical connectives? </a:t>
            </a:r>
          </a:p>
          <a:p>
            <a:pPr lvl="1">
              <a:defRPr/>
            </a:pPr>
            <a:r>
              <a:rPr lang="en-US" dirty="0" smtClean="0"/>
              <a:t>Is this a valid equivalence?</a:t>
            </a:r>
          </a:p>
          <a:p>
            <a:pPr lvl="1">
              <a:buFont typeface="Wingdings" panose="05000000000000000000" pitchFamily="2" charset="2"/>
              <a:buNone/>
              <a:defRPr/>
            </a:pPr>
            <a:r>
              <a:rPr lang="en-US" dirty="0" smtClean="0"/>
              <a:t>         </a:t>
            </a:r>
            <a:r>
              <a:rPr lang="en-US" b="1" dirty="0" smtClean="0"/>
              <a:t>Solution</a:t>
            </a:r>
            <a:r>
              <a:rPr lang="en-US" dirty="0" smtClean="0"/>
              <a:t>: Yes! The left and the right side will always have the same truth value no matter what propositional functions are denoted by </a:t>
            </a:r>
            <a:r>
              <a:rPr lang="en-US" i="1" dirty="0" smtClean="0"/>
              <a:t>P(x)</a:t>
            </a:r>
            <a:r>
              <a:rPr lang="en-US" dirty="0" smtClean="0"/>
              <a:t> and </a:t>
            </a:r>
            <a:r>
              <a:rPr lang="en-US" i="1" dirty="0" smtClean="0"/>
              <a:t>Q(x)</a:t>
            </a:r>
            <a:r>
              <a:rPr lang="en-US" dirty="0" smtClean="0"/>
              <a:t>.</a:t>
            </a:r>
          </a:p>
          <a:p>
            <a:pPr lvl="1">
              <a:defRPr/>
            </a:pPr>
            <a:r>
              <a:rPr lang="en-US" dirty="0" smtClean="0"/>
              <a:t>Is this a valid equivalence?</a:t>
            </a:r>
          </a:p>
          <a:p>
            <a:pPr lvl="1">
              <a:buFont typeface="Wingdings" panose="05000000000000000000" pitchFamily="2" charset="2"/>
              <a:buNone/>
              <a:defRPr/>
            </a:pPr>
            <a:r>
              <a:rPr lang="en-US" dirty="0" smtClean="0"/>
              <a:t>         </a:t>
            </a:r>
            <a:r>
              <a:rPr lang="en-US" b="1" dirty="0" smtClean="0"/>
              <a:t>Solution</a:t>
            </a:r>
            <a:r>
              <a:rPr lang="en-US" dirty="0" smtClean="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smtClean="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4735513" y="1809750"/>
            <a:ext cx="3001962"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xmlns="" val="0"/>
              </a:ext>
            </a:extLst>
          </a:blip>
          <a:srcRect/>
          <a:stretch>
            <a:fillRect/>
          </a:stretch>
        </p:blipFill>
        <p:spPr bwMode="auto">
          <a:xfrm>
            <a:off x="5105400" y="2506663"/>
            <a:ext cx="3001963"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xmlns="" val="0"/>
              </a:ext>
            </a:extLst>
          </a:blip>
          <a:srcRect/>
          <a:stretch>
            <a:fillRect/>
          </a:stretch>
        </p:blipFill>
        <p:spPr bwMode="auto">
          <a:xfrm>
            <a:off x="4343400" y="3609975"/>
            <a:ext cx="4092575"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078288" y="4270375"/>
            <a:ext cx="4316412"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smtClean="0"/>
              <a:t>The Foundations: Logic and Proofs</a:t>
            </a:r>
          </a:p>
        </p:txBody>
      </p:sp>
      <p:sp>
        <p:nvSpPr>
          <p:cNvPr id="158723" name="Subtitle 2"/>
          <p:cNvSpPr>
            <a:spLocks noGrp="1"/>
          </p:cNvSpPr>
          <p:nvPr>
            <p:ph type="subTitle" idx="1"/>
          </p:nvPr>
        </p:nvSpPr>
        <p:spPr/>
        <p:txBody>
          <a:bodyPr/>
          <a:lstStyle/>
          <a:p>
            <a:r>
              <a:rPr lang="en-US" altLang="en-US" smtClean="0"/>
              <a:t>Chapter 1, Part III: Proofs</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smtClean="0"/>
              <a:t>Summary</a:t>
            </a:r>
          </a:p>
        </p:txBody>
      </p:sp>
      <p:sp>
        <p:nvSpPr>
          <p:cNvPr id="159747" name="Content Placeholder 2"/>
          <p:cNvSpPr>
            <a:spLocks noGrp="1"/>
          </p:cNvSpPr>
          <p:nvPr>
            <p:ph idx="1"/>
          </p:nvPr>
        </p:nvSpPr>
        <p:spPr/>
        <p:txBody>
          <a:bodyPr/>
          <a:lstStyle/>
          <a:p>
            <a:r>
              <a:rPr lang="en-US" altLang="en-US" smtClean="0"/>
              <a:t>Valid Arguments and Rules of Inference</a:t>
            </a:r>
          </a:p>
          <a:p>
            <a:r>
              <a:rPr lang="en-US" altLang="en-US" smtClean="0"/>
              <a:t>Proof Methods</a:t>
            </a:r>
          </a:p>
          <a:p>
            <a:r>
              <a:rPr lang="en-US" altLang="en-US" smtClean="0"/>
              <a:t>Proof Strategies</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smtClean="0"/>
              <a:t>Rules of Inference</a:t>
            </a:r>
          </a:p>
        </p:txBody>
      </p:sp>
      <p:sp>
        <p:nvSpPr>
          <p:cNvPr id="160771" name="Subtitle 2"/>
          <p:cNvSpPr>
            <a:spLocks noGrp="1"/>
          </p:cNvSpPr>
          <p:nvPr>
            <p:ph type="subTitle" idx="1"/>
          </p:nvPr>
        </p:nvSpPr>
        <p:spPr/>
        <p:txBody>
          <a:bodyPr/>
          <a:lstStyle/>
          <a:p>
            <a:r>
              <a:rPr lang="en-US" altLang="en-US" smtClean="0"/>
              <a:t>Section 1.6</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smtClean="0"/>
              <a:t>Section Summary</a:t>
            </a:r>
          </a:p>
        </p:txBody>
      </p:sp>
      <p:sp>
        <p:nvSpPr>
          <p:cNvPr id="161795" name="Content Placeholder 2"/>
          <p:cNvSpPr>
            <a:spLocks noGrp="1"/>
          </p:cNvSpPr>
          <p:nvPr>
            <p:ph idx="1"/>
          </p:nvPr>
        </p:nvSpPr>
        <p:spPr/>
        <p:txBody>
          <a:bodyPr/>
          <a:lstStyle/>
          <a:p>
            <a:r>
              <a:rPr lang="en-US" altLang="en-US" smtClean="0"/>
              <a:t>Valid Arguments</a:t>
            </a:r>
          </a:p>
          <a:p>
            <a:r>
              <a:rPr lang="en-US" altLang="en-US" smtClean="0"/>
              <a:t>Inference Rules for Propositional Logic</a:t>
            </a:r>
          </a:p>
          <a:p>
            <a:r>
              <a:rPr lang="en-US" altLang="en-US" smtClean="0"/>
              <a:t>Using Rules of Inference to Build Arguments</a:t>
            </a:r>
          </a:p>
          <a:p>
            <a:r>
              <a:rPr lang="en-US" altLang="en-US" smtClean="0"/>
              <a:t>Rules of Inference for Quantified Statements</a:t>
            </a:r>
          </a:p>
          <a:p>
            <a:r>
              <a:rPr lang="en-US" altLang="en-US" smtClean="0"/>
              <a:t>Building Arguments for Quantified Statements</a:t>
            </a:r>
          </a:p>
          <a:p>
            <a:endParaRPr lang="en-US" altLang="en-US" smtClean="0"/>
          </a:p>
          <a:p>
            <a:pPr lvl="1">
              <a:buFont typeface="Wingdings" panose="05000000000000000000" pitchFamily="2" charset="2"/>
              <a:buNone/>
            </a:pPr>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smtClean="0"/>
              <a:t>Revisiting the Socrates Example</a:t>
            </a:r>
          </a:p>
        </p:txBody>
      </p:sp>
      <p:sp>
        <p:nvSpPr>
          <p:cNvPr id="162819" name="Content Placeholder 2"/>
          <p:cNvSpPr>
            <a:spLocks noGrp="1"/>
          </p:cNvSpPr>
          <p:nvPr>
            <p:ph idx="1"/>
          </p:nvPr>
        </p:nvSpPr>
        <p:spPr/>
        <p:txBody>
          <a:bodyPr/>
          <a:lstStyle/>
          <a:p>
            <a:r>
              <a:rPr lang="en-US" altLang="en-US" smtClean="0"/>
              <a:t>We have the two premises:</a:t>
            </a:r>
          </a:p>
          <a:p>
            <a:pPr lvl="1"/>
            <a:r>
              <a:rPr lang="en-US" altLang="en-US" smtClean="0"/>
              <a:t>“All men are mortal.”</a:t>
            </a:r>
          </a:p>
          <a:p>
            <a:pPr lvl="1"/>
            <a:r>
              <a:rPr lang="en-US" altLang="en-US" smtClean="0"/>
              <a:t>“Socrates is a man.”</a:t>
            </a:r>
          </a:p>
          <a:p>
            <a:r>
              <a:rPr lang="en-US" altLang="en-US" smtClean="0"/>
              <a:t>And the conclusion: </a:t>
            </a:r>
          </a:p>
          <a:p>
            <a:pPr lvl="1"/>
            <a:r>
              <a:rPr lang="en-US" altLang="en-US" smtClean="0"/>
              <a:t>“Socrates is mortal.”</a:t>
            </a:r>
          </a:p>
          <a:p>
            <a:r>
              <a:rPr lang="en-US" altLang="en-US" smtClean="0"/>
              <a:t>How do we get the conclusion from the premises?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smtClean="0"/>
              <a:t>The Argument</a:t>
            </a:r>
          </a:p>
        </p:txBody>
      </p:sp>
      <p:sp>
        <p:nvSpPr>
          <p:cNvPr id="163843" name="Content Placeholder 9"/>
          <p:cNvSpPr>
            <a:spLocks noGrp="1"/>
          </p:cNvSpPr>
          <p:nvPr>
            <p:ph idx="1"/>
          </p:nvPr>
        </p:nvSpPr>
        <p:spPr/>
        <p:txBody>
          <a:bodyPr/>
          <a:lstStyle/>
          <a:p>
            <a:r>
              <a:rPr lang="en-US" altLang="en-US" smtClean="0"/>
              <a:t>We can express the premises (above the line) and the conclusion (below the line) in predicate logic as an argument:</a:t>
            </a:r>
          </a:p>
          <a:p>
            <a:endParaRPr lang="en-US" altLang="en-US" smtClean="0"/>
          </a:p>
          <a:p>
            <a:endParaRPr lang="en-US" altLang="en-US" smtClean="0"/>
          </a:p>
          <a:p>
            <a:endParaRPr lang="en-US" altLang="en-US" smtClean="0"/>
          </a:p>
          <a:p>
            <a:endParaRPr lang="en-US" altLang="en-US" smtClean="0"/>
          </a:p>
          <a:p>
            <a:r>
              <a:rPr lang="en-US" altLang="en-US" smtClean="0"/>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2200" y="4572000"/>
            <a:ext cx="37433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smtClean="0"/>
              <a:t>Valid Arguments </a:t>
            </a:r>
          </a:p>
        </p:txBody>
      </p:sp>
      <p:sp>
        <p:nvSpPr>
          <p:cNvPr id="164867" name="Content Placeholder 2"/>
          <p:cNvSpPr>
            <a:spLocks noGrp="1"/>
          </p:cNvSpPr>
          <p:nvPr>
            <p:ph idx="1"/>
          </p:nvPr>
        </p:nvSpPr>
        <p:spPr/>
        <p:txBody>
          <a:bodyPr/>
          <a:lstStyle/>
          <a:p>
            <a:pPr marL="514350" indent="-514350"/>
            <a:r>
              <a:rPr lang="en-US" altLang="en-US" smtClean="0"/>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smtClean="0"/>
              <a:t>Propositional Logic</a:t>
            </a:r>
          </a:p>
          <a:p>
            <a:pPr marL="1187450" lvl="2" indent="-514350">
              <a:buFont typeface="Wingdings" panose="05000000000000000000" pitchFamily="2" charset="2"/>
              <a:buNone/>
            </a:pPr>
            <a:r>
              <a:rPr lang="en-US" altLang="en-US" smtClean="0"/>
              <a:t>Inference Rules</a:t>
            </a:r>
          </a:p>
          <a:p>
            <a:pPr marL="879475" lvl="1" indent="-514350">
              <a:buFont typeface="Arial" panose="020B0604020202020204" pitchFamily="34" charset="0"/>
              <a:buAutoNum type="arabicPeriod"/>
            </a:pPr>
            <a:r>
              <a:rPr lang="en-US" altLang="en-US" smtClean="0"/>
              <a:t>Predicate Logic</a:t>
            </a:r>
          </a:p>
          <a:p>
            <a:pPr marL="1187450" lvl="2" indent="-514350">
              <a:buFont typeface="Wingdings" panose="05000000000000000000" pitchFamily="2" charset="2"/>
              <a:buNone/>
            </a:pPr>
            <a:r>
              <a:rPr lang="en-US" altLang="en-US" smtClean="0"/>
              <a:t>Inference rules for propositional logic plus additional inference rules to handle variables and quantifiers.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14</a:t>
            </a:fld>
            <a:endParaRPr lang="en-US" altLang="en-US" sz="1400" smtClean="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Valid Arguments </a:t>
            </a:r>
            <a:r>
              <a:rPr lang="en-US" dirty="0" smtClean="0"/>
              <a:t>(Propositional Logic)</a:t>
            </a:r>
            <a:endParaRPr lang="en-US" dirty="0"/>
          </a:p>
        </p:txBody>
      </p:sp>
      <p:sp>
        <p:nvSpPr>
          <p:cNvPr id="165891" name="Content Placeholder 2"/>
          <p:cNvSpPr>
            <a:spLocks noGrp="1"/>
          </p:cNvSpPr>
          <p:nvPr>
            <p:ph idx="1"/>
          </p:nvPr>
        </p:nvSpPr>
        <p:spPr/>
        <p:txBody>
          <a:bodyPr/>
          <a:lstStyle/>
          <a:p>
            <a:r>
              <a:rPr lang="en-US" altLang="en-US" smtClean="0"/>
              <a:t>“If you have a current password, then you can log onto the network.” </a:t>
            </a:r>
          </a:p>
          <a:p>
            <a:r>
              <a:rPr lang="en-US" altLang="en-US" smtClean="0"/>
              <a:t>“You have a current password.” </a:t>
            </a:r>
          </a:p>
          <a:p>
            <a:r>
              <a:rPr lang="en-US" altLang="en-US" smtClean="0"/>
              <a:t>Therefore, “You can log onto the network.” </a:t>
            </a:r>
          </a:p>
          <a:p>
            <a:endParaRPr lang="en-US" altLang="en-US" smtClean="0"/>
          </a:p>
          <a:p>
            <a:r>
              <a:rPr lang="en-US" altLang="en-US" smtClean="0"/>
              <a:t>Sequence of propositions (argument) is valid; the conclusion must be true when both premise are true.</a:t>
            </a:r>
          </a:p>
          <a:p>
            <a:endParaRPr lang="en-US" altLang="en-US"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smtClean="0"/>
              <a:t>Argument Form</a:t>
            </a:r>
          </a:p>
        </p:txBody>
      </p:sp>
      <p:sp>
        <p:nvSpPr>
          <p:cNvPr id="3" name="Content Placeholder 2"/>
          <p:cNvSpPr>
            <a:spLocks noGrp="1"/>
          </p:cNvSpPr>
          <p:nvPr>
            <p:ph idx="1"/>
          </p:nvPr>
        </p:nvSpPr>
        <p:spPr>
          <a:extLst/>
        </p:spPr>
        <p:txBody>
          <a:bodyPr/>
          <a:lstStyle/>
          <a:p>
            <a:pPr>
              <a:defRPr/>
            </a:pPr>
            <a:r>
              <a:rPr lang="en-US" dirty="0" smtClean="0"/>
              <a:t>p: “</a:t>
            </a:r>
            <a:r>
              <a:rPr lang="en-US" dirty="0"/>
              <a:t>You have a current password” </a:t>
            </a:r>
            <a:endParaRPr lang="en-US" dirty="0" smtClean="0"/>
          </a:p>
          <a:p>
            <a:pPr>
              <a:defRPr/>
            </a:pPr>
            <a:r>
              <a:rPr lang="en-US" dirty="0" smtClean="0"/>
              <a:t>q: “</a:t>
            </a:r>
            <a:r>
              <a:rPr lang="en-US" dirty="0"/>
              <a:t>You can log onto the network.” </a:t>
            </a:r>
          </a:p>
          <a:p>
            <a:pPr>
              <a:defRPr/>
            </a:pPr>
            <a:r>
              <a:rPr lang="en-US" dirty="0"/>
              <a:t>the argument has the form </a:t>
            </a:r>
          </a:p>
          <a:p>
            <a:pPr marL="400050" lvl="1" indent="0">
              <a:buFont typeface="Wingdings" panose="05000000000000000000" pitchFamily="2" charset="2"/>
              <a:buNone/>
              <a:defRPr/>
            </a:pPr>
            <a:endParaRPr lang="en-US" dirty="0" smtClean="0"/>
          </a:p>
          <a:p>
            <a:pPr marL="2628900" lvl="6" indent="0">
              <a:buFont typeface="Wingdings" pitchFamily="2" charset="2"/>
              <a:buNone/>
              <a:defRPr/>
            </a:pPr>
            <a:r>
              <a:rPr lang="en-US" sz="2800" dirty="0" err="1" smtClean="0"/>
              <a:t>p→q</a:t>
            </a:r>
            <a:r>
              <a:rPr lang="en-US" sz="2800" dirty="0" smtClean="0"/>
              <a:t> </a:t>
            </a:r>
          </a:p>
          <a:p>
            <a:pPr marL="2628900" lvl="6" indent="0">
              <a:buFont typeface="Wingdings" pitchFamily="2" charset="2"/>
              <a:buNone/>
              <a:defRPr/>
            </a:pPr>
            <a:r>
              <a:rPr lang="en-US" sz="2800" dirty="0" smtClean="0"/>
              <a:t>p </a:t>
            </a:r>
          </a:p>
          <a:p>
            <a:pPr marL="2628900" lvl="6" indent="0">
              <a:buFont typeface="Wingdings" pitchFamily="2" charset="2"/>
              <a:buNone/>
              <a:defRPr/>
            </a:pPr>
            <a:r>
              <a:rPr lang="en-US" sz="2800" dirty="0" smtClean="0"/>
              <a:t>∴q </a:t>
            </a:r>
          </a:p>
          <a:p>
            <a:pPr marL="2628900" lvl="6" indent="0">
              <a:buFont typeface="Wingdings" pitchFamily="2" charset="2"/>
              <a:buNone/>
              <a:defRPr/>
            </a:pPr>
            <a:endParaRPr lang="en-US" sz="2800" dirty="0" smtClean="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smtClean="0"/>
              <a:t>Argument Form</a:t>
            </a:r>
          </a:p>
        </p:txBody>
      </p:sp>
      <p:sp>
        <p:nvSpPr>
          <p:cNvPr id="3" name="Content Placeholder 2"/>
          <p:cNvSpPr>
            <a:spLocks noGrp="1"/>
          </p:cNvSpPr>
          <p:nvPr>
            <p:ph idx="1"/>
          </p:nvPr>
        </p:nvSpPr>
        <p:spPr/>
        <p:txBody>
          <a:bodyPr>
            <a:noAutofit/>
          </a:bodyPr>
          <a:lstStyle/>
          <a:p>
            <a:pPr>
              <a:defRPr/>
            </a:pPr>
            <a:r>
              <a:rPr lang="en-US" sz="2400" dirty="0" smtClean="0"/>
              <a:t>p</a:t>
            </a:r>
            <a:r>
              <a:rPr lang="en-US" sz="2400" dirty="0"/>
              <a:t>: ““You have access to the </a:t>
            </a:r>
            <a:r>
              <a:rPr lang="en-US" sz="2400" dirty="0" smtClean="0"/>
              <a:t>network” </a:t>
            </a:r>
          </a:p>
          <a:p>
            <a:pPr>
              <a:defRPr/>
            </a:pPr>
            <a:r>
              <a:rPr lang="en-US" sz="2400" dirty="0" smtClean="0"/>
              <a:t>q</a:t>
            </a:r>
            <a:r>
              <a:rPr lang="en-US" sz="2400" dirty="0"/>
              <a:t>: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smtClean="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smtClean="0"/>
          </a:p>
          <a:p>
            <a:pPr>
              <a:defRPr/>
            </a:pPr>
            <a:r>
              <a:rPr lang="en-US" sz="2400" dirty="0" smtClean="0"/>
              <a:t>The </a:t>
            </a:r>
            <a:r>
              <a:rPr lang="en-US" sz="2400" dirty="0"/>
              <a:t>argument </a:t>
            </a:r>
            <a:r>
              <a:rPr lang="en-US" sz="2400" dirty="0" smtClean="0"/>
              <a:t>is valid, </a:t>
            </a:r>
            <a:r>
              <a:rPr lang="en-US" sz="2400" dirty="0"/>
              <a:t>but </a:t>
            </a:r>
            <a:r>
              <a:rPr lang="en-US" sz="2400" dirty="0" smtClean="0"/>
              <a:t>if premise is </a:t>
            </a:r>
            <a:r>
              <a:rPr lang="en-US" sz="2400" dirty="0"/>
              <a:t>false, we cannot </a:t>
            </a:r>
            <a:r>
              <a:rPr lang="en-US" sz="2400" dirty="0" smtClean="0"/>
              <a:t>conclude </a:t>
            </a:r>
            <a:r>
              <a:rPr lang="en-US" sz="2400" dirty="0"/>
              <a:t>that the conclusion is true.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smtClean="0"/>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smtClean="0"/>
              <a:t>A </a:t>
            </a:r>
            <a:r>
              <a:rPr lang="en-US" altLang="en-US" sz="2200" i="1" smtClean="0"/>
              <a:t>argument </a:t>
            </a:r>
            <a:r>
              <a:rPr lang="en-US" altLang="en-US" sz="2200" smtClean="0"/>
              <a:t>in propositional logic is a sequence of propositions. All but the final proposition are called </a:t>
            </a:r>
            <a:r>
              <a:rPr lang="en-US" altLang="en-US" sz="2200" i="1" smtClean="0"/>
              <a:t>premises</a:t>
            </a:r>
            <a:r>
              <a:rPr lang="en-US" altLang="en-US" sz="2200" smtClean="0"/>
              <a:t>. The last statement is the </a:t>
            </a:r>
            <a:r>
              <a:rPr lang="en-US" altLang="en-US" sz="2200" i="1" smtClean="0"/>
              <a:t>conclusion</a:t>
            </a:r>
            <a:r>
              <a:rPr lang="en-US" altLang="en-US" sz="2200" smtClean="0"/>
              <a:t>. </a:t>
            </a:r>
          </a:p>
          <a:p>
            <a:pPr>
              <a:lnSpc>
                <a:spcPct val="80000"/>
              </a:lnSpc>
            </a:pPr>
            <a:r>
              <a:rPr lang="en-US" altLang="en-US" sz="2200" smtClean="0"/>
              <a:t>The argument is valid if the premises imply the conclusion.  An </a:t>
            </a:r>
            <a:r>
              <a:rPr lang="en-US" altLang="en-US" sz="2200" i="1" smtClean="0"/>
              <a:t>argument form</a:t>
            </a:r>
            <a:r>
              <a:rPr lang="en-US" altLang="en-US" sz="2200" smtClean="0"/>
              <a:t>   is  an argument that is valid no matter what propositions are substituted into its propositional variables.    </a:t>
            </a:r>
          </a:p>
          <a:p>
            <a:pPr>
              <a:lnSpc>
                <a:spcPct val="80000"/>
              </a:lnSpc>
            </a:pPr>
            <a:r>
              <a:rPr lang="en-US" altLang="en-US" sz="2200" smtClean="0"/>
              <a:t>If the premises are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smtClean="0"/>
              <a:t>and the conclusion is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200" smtClean="0"/>
              <a:t>  then               </a:t>
            </a:r>
          </a:p>
          <a:p>
            <a:pPr>
              <a:lnSpc>
                <a:spcPct val="80000"/>
              </a:lnSpc>
              <a:buFont typeface="Wingdings" panose="05000000000000000000" pitchFamily="2" charset="2"/>
              <a:buNone/>
            </a:pPr>
            <a:r>
              <a:rPr lang="en-US" altLang="en-US" sz="2200" smtClean="0"/>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smtClean="0"/>
              <a:t> )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smtClean="0"/>
              <a:t> is a tautology.</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smtClean="0"/>
          </a:p>
          <a:p>
            <a:pPr>
              <a:lnSpc>
                <a:spcPct val="80000"/>
              </a:lnSpc>
            </a:pPr>
            <a:r>
              <a:rPr lang="en-US" altLang="en-US" sz="2200" smtClean="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smtClean="0"/>
              <a:t>      </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219200"/>
            <a:ext cx="8613775"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1150" y="1189038"/>
            <a:ext cx="84582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5438" y="2149475"/>
            <a:ext cx="8439150" cy="3840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Rules of Inference for Propositional Logic: </a:t>
            </a:r>
            <a:r>
              <a:rPr lang="en-US" b="1" i="1" dirty="0" smtClean="0"/>
              <a:t>Modus </a:t>
            </a:r>
            <a:r>
              <a:rPr lang="en-US" b="1" i="1" dirty="0" err="1" smtClean="0"/>
              <a:t>Ponendo</a:t>
            </a:r>
            <a:r>
              <a:rPr lang="en-US" b="1" i="1" dirty="0" smtClean="0"/>
              <a:t> Ponens</a:t>
            </a:r>
            <a:endParaRPr lang="en-US" dirty="0"/>
          </a:p>
        </p:txBody>
      </p:sp>
      <p:sp>
        <p:nvSpPr>
          <p:cNvPr id="3" name="Content Placeholder 2"/>
          <p:cNvSpPr>
            <a:spLocks noGrp="1"/>
          </p:cNvSpPr>
          <p:nvPr>
            <p:ph idx="1"/>
          </p:nvPr>
        </p:nvSpPr>
        <p:spPr/>
        <p:txBody>
          <a:bodyPr/>
          <a:lstStyle/>
          <a:p>
            <a:r>
              <a:rPr lang="en-US" altLang="en-US" smtClean="0"/>
              <a:t>Latin for “the way that affirms by affirming”</a:t>
            </a:r>
            <a:endParaRPr lang="en-US" altLang="en-US" b="1" i="1" smtClean="0"/>
          </a:p>
          <a:p>
            <a:endParaRPr lang="en-US" altLang="en-US" b="1" smtClean="0"/>
          </a:p>
          <a:p>
            <a:r>
              <a:rPr lang="en-US" altLang="en-US" b="1" smtClean="0"/>
              <a:t>Implication elimination</a:t>
            </a:r>
          </a:p>
          <a:p>
            <a:r>
              <a:rPr lang="en-US" altLang="en-US" smtClean="0"/>
              <a:t>Abbreviated to </a:t>
            </a:r>
            <a:r>
              <a:rPr lang="en-US" altLang="en-US" b="1" smtClean="0"/>
              <a:t>MP</a:t>
            </a:r>
            <a:r>
              <a:rPr lang="en-US" altLang="en-US" smtClean="0"/>
              <a:t> or </a:t>
            </a:r>
            <a:r>
              <a:rPr lang="en-US" altLang="en-US" b="1" i="1" smtClean="0"/>
              <a:t>modus ponens</a:t>
            </a:r>
          </a:p>
          <a:p>
            <a:endParaRPr lang="en-US" altLang="en-US" b="1" i="1" baseline="30000" smtClean="0"/>
          </a:p>
          <a:p>
            <a:r>
              <a:rPr lang="en-US" altLang="en-US" smtClean="0"/>
              <a:t>whenever </a:t>
            </a:r>
            <a:r>
              <a:rPr lang="en-US" altLang="en-US" i="1" smtClean="0"/>
              <a:t>p → q</a:t>
            </a:r>
            <a:r>
              <a:rPr lang="en-US" altLang="en-US" smtClean="0"/>
              <a:t> is true </a:t>
            </a:r>
          </a:p>
          <a:p>
            <a:r>
              <a:rPr lang="en-US" altLang="en-US" smtClean="0"/>
              <a:t>and p is true, </a:t>
            </a:r>
          </a:p>
          <a:p>
            <a:r>
              <a:rPr lang="en-US" altLang="en-US" i="1" smtClean="0"/>
              <a:t>q</a:t>
            </a:r>
            <a:r>
              <a:rPr lang="en-US" altLang="en-US" smtClean="0"/>
              <a:t> must also be true.</a:t>
            </a:r>
            <a:endParaRPr lang="en-US" altLang="en-US" baseline="30000" smtClean="0"/>
          </a:p>
          <a:p>
            <a:endParaRPr lang="en-US" altLang="en-US" b="1" i="1" smtClean="0"/>
          </a:p>
        </p:txBody>
      </p:sp>
      <p:graphicFrame>
        <p:nvGraphicFramePr>
          <p:cNvPr id="4" name="Table 3"/>
          <p:cNvGraphicFramePr>
            <a:graphicFrameLocks noGrp="1"/>
          </p:cNvGraphicFramePr>
          <p:nvPr/>
        </p:nvGraphicFramePr>
        <p:xfrm>
          <a:off x="5867400" y="4191000"/>
          <a:ext cx="2882901" cy="2133600"/>
        </p:xfrm>
        <a:graphic>
          <a:graphicData uri="http://schemas.openxmlformats.org/drawingml/2006/table">
            <a:tbl>
              <a:tblPr/>
              <a:tblGrid>
                <a:gridCol w="958410"/>
                <a:gridCol w="958410"/>
                <a:gridCol w="966081"/>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smtClean="0"/>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Modus Ponens</a:t>
            </a:r>
          </a:p>
        </p:txBody>
      </p:sp>
      <p:sp>
        <p:nvSpPr>
          <p:cNvPr id="3" name="Content Placeholder 2"/>
          <p:cNvSpPr>
            <a:spLocks noGrp="1"/>
          </p:cNvSpPr>
          <p:nvPr>
            <p:ph idx="1"/>
          </p:nvPr>
        </p:nvSpPr>
        <p:spPr>
          <a:extLst/>
        </p:spPr>
        <p:txBody>
          <a:bodyPr>
            <a:normAutofit fontScale="92500" lnSpcReduction="20000"/>
          </a:bodyPr>
          <a:lstStyle/>
          <a:p>
            <a:pPr>
              <a:defRPr/>
            </a:pPr>
            <a:r>
              <a:rPr lang="en-US" dirty="0"/>
              <a:t>State which rule of inference is the basis of the following argument: </a:t>
            </a:r>
            <a:endParaRPr lang="en-US" dirty="0" smtClean="0"/>
          </a:p>
          <a:p>
            <a:pPr>
              <a:defRPr/>
            </a:pPr>
            <a:r>
              <a:rPr lang="en-US" dirty="0" smtClean="0"/>
              <a:t>“If </a:t>
            </a:r>
            <a:r>
              <a:rPr lang="en-US" dirty="0"/>
              <a:t>it snows today, then we will go skiing”. “It is snowing </a:t>
            </a:r>
            <a:r>
              <a:rPr lang="en-US" dirty="0" smtClean="0"/>
              <a:t>today”, “therefore we </a:t>
            </a:r>
            <a:r>
              <a:rPr lang="en-US" dirty="0"/>
              <a:t>will go </a:t>
            </a:r>
            <a:r>
              <a:rPr lang="en-US" dirty="0" smtClean="0"/>
              <a:t>skiing”.</a:t>
            </a:r>
            <a:endParaRPr lang="en-US" dirty="0"/>
          </a:p>
          <a:p>
            <a:pPr>
              <a:defRPr/>
            </a:pPr>
            <a:r>
              <a:rPr lang="en-US" dirty="0"/>
              <a:t>Let p be the proposition </a:t>
            </a:r>
            <a:r>
              <a:rPr lang="en-US" dirty="0" smtClean="0"/>
              <a:t>“</a:t>
            </a:r>
            <a:r>
              <a:rPr lang="en-US" dirty="0"/>
              <a:t>It is snowing today</a:t>
            </a:r>
            <a:r>
              <a:rPr lang="en-US" dirty="0" smtClean="0"/>
              <a:t>” </a:t>
            </a:r>
            <a:r>
              <a:rPr lang="en-US" dirty="0"/>
              <a:t>and q the proposition </a:t>
            </a:r>
            <a:r>
              <a:rPr lang="en-US" dirty="0" smtClean="0"/>
              <a:t>“We </a:t>
            </a:r>
            <a:r>
              <a:rPr lang="en-US" dirty="0"/>
              <a:t>will go skiing</a:t>
            </a:r>
            <a:r>
              <a:rPr lang="en-US" dirty="0" smtClean="0"/>
              <a:t>” </a:t>
            </a:r>
            <a:r>
              <a:rPr lang="en-US" dirty="0"/>
              <a:t>Then this argument is of the form </a:t>
            </a:r>
          </a:p>
          <a:p>
            <a:pPr marL="3086100" lvl="7" indent="0">
              <a:buFont typeface="Wingdings" pitchFamily="2" charset="2"/>
              <a:buNone/>
              <a:defRPr/>
            </a:pPr>
            <a:r>
              <a:rPr lang="en-US" sz="2600" dirty="0" smtClean="0"/>
              <a:t>   p </a:t>
            </a:r>
            <a:r>
              <a:rPr lang="en-US" sz="2600" dirty="0" smtClean="0">
                <a:sym typeface="Wingdings" pitchFamily="2" charset="2"/>
              </a:rPr>
              <a:t> q</a:t>
            </a:r>
          </a:p>
          <a:p>
            <a:pPr marL="3086100" lvl="7" indent="0">
              <a:buFont typeface="Wingdings" pitchFamily="2" charset="2"/>
              <a:buNone/>
              <a:defRPr/>
            </a:pPr>
            <a:r>
              <a:rPr lang="en-US" sz="2600" dirty="0">
                <a:sym typeface="Wingdings" pitchFamily="2" charset="2"/>
              </a:rPr>
              <a:t> </a:t>
            </a:r>
            <a:r>
              <a:rPr lang="en-US" sz="2600" dirty="0" smtClean="0">
                <a:sym typeface="Wingdings" pitchFamily="2" charset="2"/>
              </a:rPr>
              <a:t>  p</a:t>
            </a:r>
            <a:endParaRPr lang="en-US" sz="2600" dirty="0"/>
          </a:p>
          <a:p>
            <a:pPr marL="3086100" lvl="7" indent="0">
              <a:buFont typeface="Wingdings" pitchFamily="2" charset="2"/>
              <a:buNone/>
              <a:defRPr/>
            </a:pPr>
            <a:r>
              <a:rPr lang="en-US" sz="2600" dirty="0" smtClean="0"/>
              <a:t>∴q </a:t>
            </a:r>
            <a:endParaRPr lang="en-US" sz="2600" dirty="0"/>
          </a:p>
          <a:p>
            <a:pPr>
              <a:defRPr/>
            </a:pPr>
            <a:r>
              <a:rPr lang="en-US" dirty="0"/>
              <a:t>This is an argument that uses the Modus </a:t>
            </a:r>
            <a:r>
              <a:rPr lang="en-US" dirty="0" smtClean="0"/>
              <a:t>Ponens rule</a:t>
            </a:r>
            <a:r>
              <a:rPr lang="en-US" dirty="0"/>
              <a:t>.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smtClean="0"/>
              <a:t>Modus Tollendo Tollens</a:t>
            </a:r>
            <a:endParaRPr lang="en-US" altLang="en-US" smtClean="0"/>
          </a:p>
        </p:txBody>
      </p:sp>
      <p:sp>
        <p:nvSpPr>
          <p:cNvPr id="3" name="Content Placeholder 2"/>
          <p:cNvSpPr>
            <a:spLocks noGrp="1"/>
          </p:cNvSpPr>
          <p:nvPr>
            <p:ph idx="1"/>
          </p:nvPr>
        </p:nvSpPr>
        <p:spPr/>
        <p:txBody>
          <a:bodyPr>
            <a:normAutofit lnSpcReduction="10000"/>
          </a:bodyPr>
          <a:lstStyle/>
          <a:p>
            <a:pPr>
              <a:defRPr/>
            </a:pPr>
            <a:r>
              <a:rPr lang="en-US" dirty="0"/>
              <a:t>Latin for "the way that denies by denying"</a:t>
            </a:r>
          </a:p>
          <a:p>
            <a:pPr>
              <a:defRPr/>
            </a:pPr>
            <a:endParaRPr lang="en-US" dirty="0" smtClean="0"/>
          </a:p>
          <a:p>
            <a:pPr>
              <a:defRPr/>
            </a:pPr>
            <a:r>
              <a:rPr lang="en-US" b="1" dirty="0" smtClean="0"/>
              <a:t>Denying </a:t>
            </a:r>
            <a:r>
              <a:rPr lang="en-US" b="1" dirty="0"/>
              <a:t>the consequent</a:t>
            </a:r>
            <a:endParaRPr lang="en-US" dirty="0" smtClean="0"/>
          </a:p>
          <a:p>
            <a:pPr>
              <a:defRPr/>
            </a:pPr>
            <a:r>
              <a:rPr lang="en-US" b="1" i="1" dirty="0" smtClean="0"/>
              <a:t>Abbreviated to modus </a:t>
            </a:r>
            <a:r>
              <a:rPr lang="en-US" b="1" i="1" dirty="0" err="1" smtClean="0"/>
              <a:t>tollens</a:t>
            </a:r>
            <a:endParaRPr lang="en-US" b="1" i="1" dirty="0" smtClean="0"/>
          </a:p>
          <a:p>
            <a:pPr>
              <a:defRPr/>
            </a:pPr>
            <a:endParaRPr lang="en-US" b="1" i="1" dirty="0"/>
          </a:p>
          <a:p>
            <a:pPr>
              <a:defRPr/>
            </a:pPr>
            <a:r>
              <a:rPr lang="en-US" dirty="0"/>
              <a:t>in every instance in which </a:t>
            </a:r>
            <a:endParaRPr lang="en-US" dirty="0" smtClean="0"/>
          </a:p>
          <a:p>
            <a:pPr>
              <a:defRPr/>
            </a:pPr>
            <a:r>
              <a:rPr lang="en-US" dirty="0" smtClean="0"/>
              <a:t>p </a:t>
            </a:r>
            <a:r>
              <a:rPr lang="en-US" dirty="0"/>
              <a:t>→ q is true and q is false, </a:t>
            </a:r>
            <a:endParaRPr lang="en-US" dirty="0" smtClean="0"/>
          </a:p>
          <a:p>
            <a:pPr>
              <a:defRPr/>
            </a:pPr>
            <a:r>
              <a:rPr lang="en-US" dirty="0" smtClean="0"/>
              <a:t>p </a:t>
            </a:r>
            <a:r>
              <a:rPr lang="en-US" dirty="0"/>
              <a:t>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gridCol w="965329"/>
                <a:gridCol w="965329"/>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extLst>
          </p:cNvPr>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65540" name="Rectangle 3">
            <a:extLst>
              <a:ext uri="{FF2B5EF4-FFF2-40B4-BE49-F238E27FC236}"/>
            </a:extLst>
          </p:cNvPr>
          <p:cNvSpPr>
            <a:spLocks noGrp="1" noChangeArrowheads="1"/>
          </p:cNvSpPr>
          <p:nvPr>
            <p:ph idx="1"/>
          </p:nvPr>
        </p:nvSpPr>
        <p:spPr>
          <a:xfrm>
            <a:off x="304800" y="1957388"/>
            <a:ext cx="8229600" cy="1319212"/>
          </a:xfrm>
        </p:spPr>
        <p:txBody>
          <a:bodyPr>
            <a:normAutofit/>
          </a:bodyPr>
          <a:lstStyle/>
          <a:p>
            <a:pPr eaLnBrk="1" hangingPunct="1">
              <a:defRPr/>
            </a:pPr>
            <a:r>
              <a:rPr lang="en-US" dirty="0">
                <a:solidFill>
                  <a:srgbClr val="FF0000"/>
                </a:solidFill>
              </a:rPr>
              <a:t>How can the final exams at FAST be scheduled so that no student has  two exams at the same time? </a:t>
            </a:r>
          </a:p>
          <a:p>
            <a:pPr marL="0" indent="0" eaLnBrk="1" hangingPunct="1">
              <a:buFont typeface="Wingdings" panose="05000000000000000000" pitchFamily="2" charset="2"/>
              <a:buNone/>
              <a:defRPr/>
            </a:pPr>
            <a:endParaRPr lang="en-US" dirty="0"/>
          </a:p>
        </p:txBody>
      </p:sp>
      <p:sp>
        <p:nvSpPr>
          <p:cNvPr id="23556"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93BC00-0E23-4932-AB20-9CC62DFD7A82}" type="slidenum">
              <a:rPr lang="en-US" altLang="en-US" sz="1400" smtClean="0"/>
              <a:pPr algn="l">
                <a:spcBef>
                  <a:spcPct val="0"/>
                </a:spcBef>
                <a:buClrTx/>
                <a:buFontTx/>
                <a:buNone/>
              </a:pPr>
              <a:t>15</a:t>
            </a:fld>
            <a:endParaRPr lang="en-US" altLang="en-US" sz="1400" smtClean="0"/>
          </a:p>
        </p:txBody>
      </p:sp>
      <p:sp>
        <p:nvSpPr>
          <p:cNvPr id="707588" name="Text Box 4"/>
          <p:cNvSpPr txBox="1">
            <a:spLocks noChangeArrowheads="1"/>
          </p:cNvSpPr>
          <p:nvPr/>
        </p:nvSpPr>
        <p:spPr bwMode="auto">
          <a:xfrm>
            <a:off x="762000" y="3717925"/>
            <a:ext cx="8362950" cy="237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800" b="1"/>
              <a:t>Graph:</a:t>
            </a:r>
            <a:endParaRPr lang="en-US" altLang="en-US" sz="2000" b="1"/>
          </a:p>
          <a:p>
            <a:pPr eaLnBrk="1" hangingPunct="1">
              <a:spcBef>
                <a:spcPct val="0"/>
              </a:spcBef>
              <a:buClrTx/>
              <a:buFontTx/>
              <a:buNone/>
            </a:pPr>
            <a:r>
              <a:rPr lang="en-US" altLang="en-US" sz="2000"/>
              <a:t>A vertex correspond to a course.</a:t>
            </a:r>
          </a:p>
          <a:p>
            <a:pPr eaLnBrk="1" hangingPunct="1">
              <a:spcBef>
                <a:spcPct val="0"/>
              </a:spcBef>
              <a:buClrTx/>
              <a:buFontTx/>
              <a:buNone/>
            </a:pPr>
            <a:r>
              <a:rPr lang="en-US" altLang="en-US" sz="2000"/>
              <a:t>An edge between two vertices denotes that there is at least one  common </a:t>
            </a:r>
          </a:p>
          <a:p>
            <a:pPr eaLnBrk="1" hangingPunct="1">
              <a:spcBef>
                <a:spcPct val="0"/>
              </a:spcBef>
              <a:buClrTx/>
              <a:buFontTx/>
              <a:buNone/>
            </a:pPr>
            <a:r>
              <a:rPr lang="en-US" altLang="en-US" sz="2000"/>
              <a:t>student in the courses they represent.</a:t>
            </a:r>
          </a:p>
          <a:p>
            <a:pPr eaLnBrk="1" hangingPunct="1">
              <a:spcBef>
                <a:spcPct val="0"/>
              </a:spcBef>
              <a:buClrTx/>
              <a:buFontTx/>
              <a:buNone/>
            </a:pPr>
            <a:r>
              <a:rPr lang="en-US" altLang="en-US" sz="2000"/>
              <a:t>Each time slot for a final exam is represented by a different color.</a:t>
            </a:r>
          </a:p>
          <a:p>
            <a:pPr eaLnBrk="1" hangingPunct="1">
              <a:spcBef>
                <a:spcPct val="0"/>
              </a:spcBef>
              <a:buClrTx/>
              <a:buFontTx/>
              <a:buNone/>
            </a:pPr>
            <a:endParaRPr lang="en-US" altLang="en-US" sz="2000"/>
          </a:p>
          <a:p>
            <a:pPr eaLnBrk="1" hangingPunct="1">
              <a:spcBef>
                <a:spcPct val="0"/>
              </a:spcBef>
              <a:buClrTx/>
              <a:buFontTx/>
              <a:buNone/>
            </a:pPr>
            <a:r>
              <a:rPr lang="en-US" altLang="en-US" sz="2000"/>
              <a:t>A coloring of the graph corresponds to a valid schedule of the exams.</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
            </a:r>
            <a:br>
              <a:rPr lang="en-US" dirty="0" smtClean="0"/>
            </a:br>
            <a:r>
              <a:rPr lang="en-US" dirty="0" smtClean="0"/>
              <a:t>Modus </a:t>
            </a:r>
            <a:r>
              <a:rPr lang="en-US" dirty="0" err="1" smtClean="0"/>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smtClean="0"/>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Hypothetical Syllogism</a:t>
            </a:r>
          </a:p>
        </p:txBody>
      </p:sp>
      <p:sp>
        <p:nvSpPr>
          <p:cNvPr id="3" name="Content Placeholder 2"/>
          <p:cNvSpPr>
            <a:spLocks noGrp="1"/>
          </p:cNvSpPr>
          <p:nvPr>
            <p:ph idx="1"/>
          </p:nvPr>
        </p:nvSpPr>
        <p:spPr>
          <a:extLst/>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a:t>
            </a:r>
            <a:r>
              <a:rPr lang="en-US" sz="2800" dirty="0" smtClean="0"/>
              <a:t>then </a:t>
            </a:r>
            <a:r>
              <a:rPr lang="en-US" sz="2800" dirty="0"/>
              <a:t>we will have a barbecue tomorrow. Therefore, if it rains today, then we will have </a:t>
            </a:r>
            <a:r>
              <a:rPr lang="en-US" sz="2800" dirty="0" smtClean="0"/>
              <a:t>a barbecue </a:t>
            </a:r>
            <a:r>
              <a:rPr lang="en-US" sz="2800" dirty="0"/>
              <a:t>tomorrow</a:t>
            </a:r>
            <a:r>
              <a:rPr lang="en-US" sz="2800" dirty="0" smtClean="0"/>
              <a:t>.</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a:t>
            </a:r>
            <a:r>
              <a:rPr lang="en-US" sz="2400" dirty="0" err="1" smtClean="0"/>
              <a:t>r</a:t>
            </a:r>
            <a:endParaRPr lang="en-US" sz="1800" dirty="0" smtClean="0"/>
          </a:p>
          <a:p>
            <a:pPr>
              <a:defRPr/>
            </a:pPr>
            <a:r>
              <a:rPr lang="en-US" sz="2800" dirty="0" smtClean="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smtClean="0"/>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or I will study English literature.”</a:t>
            </a:r>
          </a:p>
          <a:p>
            <a:r>
              <a:rPr lang="en-US" altLang="en-US"/>
              <a:t>“I will not study discrete math.”</a:t>
            </a:r>
          </a:p>
          <a:p>
            <a:endParaRPr lang="en-US" altLang="en-US"/>
          </a:p>
          <a:p>
            <a:r>
              <a:rPr lang="en-US" altLang="en-US"/>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smtClean="0"/>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visit Las Vegas.”</a:t>
            </a:r>
          </a:p>
          <a:p>
            <a:endParaRPr lang="en-US" altLang="en-US"/>
          </a:p>
          <a:p>
            <a:r>
              <a:rPr lang="en-US" altLang="en-US"/>
              <a:t>“I will study discrete math.”</a:t>
            </a:r>
          </a:p>
          <a:p>
            <a:endParaRPr lang="en-US" altLang="en-US"/>
          </a:p>
          <a:p>
            <a:r>
              <a:rPr lang="en-US" altLang="en-US"/>
              <a:t>“Therefore, I will  study discrete math or I will visit </a:t>
            </a:r>
          </a:p>
          <a:p>
            <a:r>
              <a:rPr lang="en-US" altLang="en-US"/>
              <a:t>Las Vegas.”</a:t>
            </a:r>
          </a:p>
          <a:p>
            <a:endParaRPr lang="en-US" altLang="en-US"/>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Addition Rule</a:t>
            </a:r>
          </a:p>
        </p:txBody>
      </p:sp>
      <p:sp>
        <p:nvSpPr>
          <p:cNvPr id="3" name="Content Placeholder 2"/>
          <p:cNvSpPr>
            <a:spLocks noGrp="1"/>
          </p:cNvSpPr>
          <p:nvPr>
            <p:ph idx="1"/>
          </p:nvPr>
        </p:nvSpPr>
        <p:spPr>
          <a:extLst/>
        </p:spPr>
        <p:txBody>
          <a:bodyPr>
            <a:normAutofit fontScale="92500" lnSpcReduction="10000"/>
          </a:bodyPr>
          <a:lstStyle/>
          <a:p>
            <a:pPr>
              <a:defRPr/>
            </a:pPr>
            <a:r>
              <a:rPr lang="en-US" dirty="0"/>
              <a:t>State which rule of inference is the basis of the following argument: </a:t>
            </a:r>
            <a:endParaRPr lang="en-US" dirty="0" smtClean="0"/>
          </a:p>
          <a:p>
            <a:pPr>
              <a:defRPr/>
            </a:pPr>
            <a:r>
              <a:rPr lang="en-US" dirty="0"/>
              <a:t>“It is below freezing now. </a:t>
            </a:r>
            <a:r>
              <a:rPr lang="en-US" dirty="0" smtClean="0"/>
              <a:t>Therefore</a:t>
            </a:r>
            <a:r>
              <a:rPr lang="en-US" dirty="0"/>
              <a:t>, it is either below freezing or raining now.” </a:t>
            </a:r>
          </a:p>
          <a:p>
            <a:pPr>
              <a:defRPr/>
            </a:pPr>
            <a:r>
              <a:rPr lang="en-US" dirty="0"/>
              <a:t>Let p be the proposition “It is below freezing now” and q the proposition “It is raining </a:t>
            </a:r>
            <a:r>
              <a:rPr lang="en-US" dirty="0" smtClean="0"/>
              <a:t>now</a:t>
            </a:r>
            <a:r>
              <a:rPr lang="en-US" dirty="0"/>
              <a:t>.” Then this argument is of the form </a:t>
            </a:r>
          </a:p>
          <a:p>
            <a:pPr marL="3086100" lvl="7" indent="0">
              <a:buFont typeface="Wingdings" pitchFamily="2" charset="2"/>
              <a:buNone/>
              <a:defRPr/>
            </a:pPr>
            <a:r>
              <a:rPr lang="en-US" sz="2600" dirty="0" smtClean="0"/>
              <a:t>   p </a:t>
            </a:r>
            <a:endParaRPr lang="en-US" sz="2600" dirty="0"/>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smtClean="0"/>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and English literature”</a:t>
            </a:r>
          </a:p>
          <a:p>
            <a:endParaRPr lang="en-US" altLang="en-US"/>
          </a:p>
          <a:p>
            <a:r>
              <a:rPr lang="en-US" altLang="en-US"/>
              <a:t>“Therefore, I will study discrete math.”</a:t>
            </a:r>
          </a:p>
          <a:p>
            <a:endParaRPr lang="en-US" altLang="en-US"/>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7800" y="2667000"/>
            <a:ext cx="1177925" cy="77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Simplification Rule</a:t>
            </a:r>
          </a:p>
        </p:txBody>
      </p:sp>
      <p:sp>
        <p:nvSpPr>
          <p:cNvPr id="3" name="Content Placeholder 2"/>
          <p:cNvSpPr>
            <a:spLocks noGrp="1"/>
          </p:cNvSpPr>
          <p:nvPr>
            <p:ph idx="1"/>
          </p:nvPr>
        </p:nvSpPr>
        <p:spPr>
          <a:extLst/>
        </p:spPr>
        <p:txBody>
          <a:bodyPr>
            <a:normAutofit fontScale="92500"/>
          </a:bodyPr>
          <a:lstStyle/>
          <a:p>
            <a:pPr>
              <a:defRPr/>
            </a:pPr>
            <a:r>
              <a:rPr lang="en-US" dirty="0"/>
              <a:t>State which rule of inference is the basis of the following argument: </a:t>
            </a:r>
            <a:endParaRPr lang="en-US" dirty="0" smtClean="0"/>
          </a:p>
          <a:p>
            <a:pPr>
              <a:defRPr/>
            </a:pPr>
            <a:r>
              <a:rPr lang="en-US" dirty="0" smtClean="0"/>
              <a:t>“</a:t>
            </a:r>
            <a:r>
              <a:rPr lang="en-US" dirty="0"/>
              <a:t>It is below freezing and </a:t>
            </a:r>
            <a:r>
              <a:rPr lang="en-US" dirty="0" smtClean="0"/>
              <a:t>raining </a:t>
            </a:r>
            <a:r>
              <a:rPr lang="en-US" dirty="0"/>
              <a:t>now. Therefore, it is below freezing now.” </a:t>
            </a:r>
          </a:p>
          <a:p>
            <a:pPr>
              <a:defRPr/>
            </a:pPr>
            <a:r>
              <a:rPr lang="en-US" dirty="0" smtClean="0"/>
              <a:t>Let </a:t>
            </a:r>
            <a:r>
              <a:rPr lang="en-US" dirty="0"/>
              <a:t>p be the proposition “It is below freezing now,” and let q be the proposition “It is </a:t>
            </a:r>
            <a:r>
              <a:rPr lang="en-US" dirty="0" smtClean="0"/>
              <a:t>raining </a:t>
            </a:r>
            <a:r>
              <a:rPr lang="en-US" dirty="0"/>
              <a:t>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smtClean="0"/>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smtClean="0"/>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r</a:t>
            </a:r>
            <a:r>
              <a:rPr lang="en-US" altLang="en-US"/>
              <a:t> be “I will study English literature.”</a:t>
            </a:r>
          </a:p>
          <a:p>
            <a:r>
              <a:rPr lang="en-US" altLang="en-US"/>
              <a:t>Let q be “I will study databases.”</a:t>
            </a:r>
          </a:p>
          <a:p>
            <a:endParaRPr lang="en-US" altLang="en-US"/>
          </a:p>
          <a:p>
            <a:r>
              <a:rPr lang="en-US" altLang="en-US"/>
              <a:t>“I will not study discrete math or I will study English literature.”</a:t>
            </a:r>
          </a:p>
          <a:p>
            <a:r>
              <a:rPr lang="en-US" altLang="en-US"/>
              <a:t>“I will study  discrete math or I will study databases.”</a:t>
            </a:r>
          </a:p>
          <a:p>
            <a:endParaRPr lang="en-US" altLang="en-US"/>
          </a:p>
          <a:p>
            <a:r>
              <a:rPr lang="en-US" altLang="en-US"/>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extLst>
          </p:cNvPr>
          <p:cNvSpPr>
            <a:spLocks noGrp="1" noChangeArrowheads="1"/>
          </p:cNvSpPr>
          <p:nvPr>
            <p:ph type="title"/>
          </p:nvPr>
        </p:nvSpPr>
        <p:spPr>
          <a:xfrm>
            <a:off x="457200" y="304800"/>
            <a:ext cx="8229600" cy="1143000"/>
          </a:xfrm>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2560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3254AE4-C132-4F24-8227-C368FC109A33}" type="slidenum">
              <a:rPr lang="en-US" altLang="en-US" sz="1400" smtClean="0"/>
              <a:pPr algn="l">
                <a:spcBef>
                  <a:spcPct val="0"/>
                </a:spcBef>
                <a:buClrTx/>
                <a:buFontTx/>
                <a:buNone/>
              </a:pPr>
              <a:t>16</a:t>
            </a:fld>
            <a:endParaRPr lang="en-US" altLang="en-US" sz="1400" smtClean="0"/>
          </a:p>
        </p:txBody>
      </p:sp>
      <p:sp>
        <p:nvSpPr>
          <p:cNvPr id="25604" name="Oval 3"/>
          <p:cNvSpPr>
            <a:spLocks noChangeArrowheads="1"/>
          </p:cNvSpPr>
          <p:nvPr/>
        </p:nvSpPr>
        <p:spPr bwMode="auto">
          <a:xfrm>
            <a:off x="2438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05" name="Oval 4"/>
          <p:cNvSpPr>
            <a:spLocks noChangeArrowheads="1"/>
          </p:cNvSpPr>
          <p:nvPr/>
        </p:nvSpPr>
        <p:spPr bwMode="auto">
          <a:xfrm>
            <a:off x="1295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06" name="Oval 5"/>
          <p:cNvSpPr>
            <a:spLocks noChangeArrowheads="1"/>
          </p:cNvSpPr>
          <p:nvPr/>
        </p:nvSpPr>
        <p:spPr bwMode="auto">
          <a:xfrm>
            <a:off x="3505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07" name="Oval 6"/>
          <p:cNvSpPr>
            <a:spLocks noChangeArrowheads="1"/>
          </p:cNvSpPr>
          <p:nvPr/>
        </p:nvSpPr>
        <p:spPr bwMode="auto">
          <a:xfrm>
            <a:off x="3581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08" name="Oval 7"/>
          <p:cNvSpPr>
            <a:spLocks noChangeArrowheads="1"/>
          </p:cNvSpPr>
          <p:nvPr/>
        </p:nvSpPr>
        <p:spPr bwMode="auto">
          <a:xfrm>
            <a:off x="129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09" name="Oval 8"/>
          <p:cNvSpPr>
            <a:spLocks noChangeArrowheads="1"/>
          </p:cNvSpPr>
          <p:nvPr/>
        </p:nvSpPr>
        <p:spPr bwMode="auto">
          <a:xfrm>
            <a:off x="1981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10" name="Oval 9"/>
          <p:cNvSpPr>
            <a:spLocks noChangeArrowheads="1"/>
          </p:cNvSpPr>
          <p:nvPr/>
        </p:nvSpPr>
        <p:spPr bwMode="auto">
          <a:xfrm>
            <a:off x="2895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11" name="Line 10"/>
          <p:cNvSpPr>
            <a:spLocks noChangeShapeType="1"/>
          </p:cNvSpPr>
          <p:nvPr/>
        </p:nvSpPr>
        <p:spPr bwMode="auto">
          <a:xfrm>
            <a:off x="2667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2" name="Line 11"/>
          <p:cNvSpPr>
            <a:spLocks noChangeShapeType="1"/>
          </p:cNvSpPr>
          <p:nvPr/>
        </p:nvSpPr>
        <p:spPr bwMode="auto">
          <a:xfrm>
            <a:off x="2590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3" name="Line 12"/>
          <p:cNvSpPr>
            <a:spLocks noChangeShapeType="1"/>
          </p:cNvSpPr>
          <p:nvPr/>
        </p:nvSpPr>
        <p:spPr bwMode="auto">
          <a:xfrm>
            <a:off x="2590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4" name="Line 13"/>
          <p:cNvSpPr>
            <a:spLocks noChangeShapeType="1"/>
          </p:cNvSpPr>
          <p:nvPr/>
        </p:nvSpPr>
        <p:spPr bwMode="auto">
          <a:xfrm flipH="1">
            <a:off x="2209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5" name="Line 14"/>
          <p:cNvSpPr>
            <a:spLocks noChangeShapeType="1"/>
          </p:cNvSpPr>
          <p:nvPr/>
        </p:nvSpPr>
        <p:spPr bwMode="auto">
          <a:xfrm flipH="1">
            <a:off x="1447800" y="3048000"/>
            <a:ext cx="2057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6" name="Line 15"/>
          <p:cNvSpPr>
            <a:spLocks noChangeShapeType="1"/>
          </p:cNvSpPr>
          <p:nvPr/>
        </p:nvSpPr>
        <p:spPr bwMode="auto">
          <a:xfrm>
            <a:off x="1371600" y="3276600"/>
            <a:ext cx="0" cy="838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7" name="Line 16"/>
          <p:cNvSpPr>
            <a:spLocks noChangeShapeType="1"/>
          </p:cNvSpPr>
          <p:nvPr/>
        </p:nvSpPr>
        <p:spPr bwMode="auto">
          <a:xfrm>
            <a:off x="1524000" y="4267200"/>
            <a:ext cx="2057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8" name="Line 17"/>
          <p:cNvSpPr>
            <a:spLocks noChangeShapeType="1"/>
          </p:cNvSpPr>
          <p:nvPr/>
        </p:nvSpPr>
        <p:spPr bwMode="auto">
          <a:xfrm flipH="1" flipV="1">
            <a:off x="1524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9" name="Line 18"/>
          <p:cNvSpPr>
            <a:spLocks noChangeShapeType="1"/>
          </p:cNvSpPr>
          <p:nvPr/>
        </p:nvSpPr>
        <p:spPr bwMode="auto">
          <a:xfrm flipH="1" flipV="1">
            <a:off x="1524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0" name="Line 19"/>
          <p:cNvSpPr>
            <a:spLocks noChangeShapeType="1"/>
          </p:cNvSpPr>
          <p:nvPr/>
        </p:nvSpPr>
        <p:spPr bwMode="auto">
          <a:xfrm flipV="1">
            <a:off x="1524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1" name="Line 20"/>
          <p:cNvSpPr>
            <a:spLocks noChangeShapeType="1"/>
          </p:cNvSpPr>
          <p:nvPr/>
        </p:nvSpPr>
        <p:spPr bwMode="auto">
          <a:xfrm>
            <a:off x="3657600" y="3200400"/>
            <a:ext cx="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2" name="Line 21"/>
          <p:cNvSpPr>
            <a:spLocks noChangeShapeType="1"/>
          </p:cNvSpPr>
          <p:nvPr/>
        </p:nvSpPr>
        <p:spPr bwMode="auto">
          <a:xfrm flipH="1">
            <a:off x="3048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3" name="Line 22"/>
          <p:cNvSpPr>
            <a:spLocks noChangeShapeType="1"/>
          </p:cNvSpPr>
          <p:nvPr/>
        </p:nvSpPr>
        <p:spPr bwMode="auto">
          <a:xfrm flipH="1">
            <a:off x="2209800" y="5105400"/>
            <a:ext cx="6858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4" name="Line 23"/>
          <p:cNvSpPr>
            <a:spLocks noChangeShapeType="1"/>
          </p:cNvSpPr>
          <p:nvPr/>
        </p:nvSpPr>
        <p:spPr bwMode="auto">
          <a:xfrm flipH="1" flipV="1">
            <a:off x="1447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5" name="Line 24"/>
          <p:cNvSpPr>
            <a:spLocks noChangeShapeType="1"/>
          </p:cNvSpPr>
          <p:nvPr/>
        </p:nvSpPr>
        <p:spPr bwMode="auto">
          <a:xfrm flipV="1">
            <a:off x="3048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6" name="Line 25"/>
          <p:cNvSpPr>
            <a:spLocks noChangeShapeType="1"/>
          </p:cNvSpPr>
          <p:nvPr/>
        </p:nvSpPr>
        <p:spPr bwMode="auto">
          <a:xfrm flipH="1" flipV="1">
            <a:off x="1524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27" name="Text Box 26"/>
          <p:cNvSpPr txBox="1">
            <a:spLocks noChangeArrowheads="1"/>
          </p:cNvSpPr>
          <p:nvPr/>
        </p:nvSpPr>
        <p:spPr bwMode="auto">
          <a:xfrm>
            <a:off x="533400" y="5791200"/>
            <a:ext cx="506253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What are the constraints between courses?</a:t>
            </a:r>
          </a:p>
          <a:p>
            <a:pPr algn="ctr">
              <a:spcBef>
                <a:spcPct val="0"/>
              </a:spcBef>
              <a:buClrTx/>
              <a:buFontTx/>
              <a:buNone/>
            </a:pPr>
            <a:r>
              <a:rPr lang="en-US" altLang="en-US" sz="2000"/>
              <a:t>Find a valid coloring</a:t>
            </a:r>
          </a:p>
        </p:txBody>
      </p:sp>
      <p:grpSp>
        <p:nvGrpSpPr>
          <p:cNvPr id="2" name="Group 27"/>
          <p:cNvGrpSpPr>
            <a:grpSpLocks/>
          </p:cNvGrpSpPr>
          <p:nvPr/>
        </p:nvGrpSpPr>
        <p:grpSpPr bwMode="auto">
          <a:xfrm>
            <a:off x="4038600" y="1981200"/>
            <a:ext cx="2514600" cy="3200400"/>
            <a:chOff x="2544" y="1248"/>
            <a:chExt cx="1584" cy="2016"/>
          </a:xfrm>
        </p:grpSpPr>
        <p:sp>
          <p:nvSpPr>
            <p:cNvPr id="25632"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33"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34"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35"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36"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37"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38"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39"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0"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1"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2"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3"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4"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5"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6"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7"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8"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9"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0"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1"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2"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3"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4"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3" name="Group 51"/>
          <p:cNvGrpSpPr>
            <a:grpSpLocks/>
          </p:cNvGrpSpPr>
          <p:nvPr/>
        </p:nvGrpSpPr>
        <p:grpSpPr bwMode="auto">
          <a:xfrm>
            <a:off x="6781800" y="2209800"/>
            <a:ext cx="2093913" cy="1920875"/>
            <a:chOff x="4272" y="1392"/>
            <a:chExt cx="1319" cy="1210"/>
          </a:xfrm>
        </p:grpSpPr>
        <p:sp>
          <p:nvSpPr>
            <p:cNvPr id="25630" name="Text Box 52"/>
            <p:cNvSpPr txBox="1">
              <a:spLocks noChangeArrowheads="1"/>
            </p:cNvSpPr>
            <p:nvPr/>
          </p:nvSpPr>
          <p:spPr bwMode="auto">
            <a:xfrm>
              <a:off x="4272" y="1392"/>
              <a:ext cx="579" cy="1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Time</a:t>
              </a:r>
            </a:p>
            <a:p>
              <a:pPr algn="ctr">
                <a:spcBef>
                  <a:spcPct val="0"/>
                </a:spcBef>
                <a:buClrTx/>
                <a:buFontTx/>
                <a:buNone/>
              </a:pPr>
              <a:r>
                <a:rPr lang="en-US" altLang="en-US" sz="2000"/>
                <a:t>Period</a:t>
              </a:r>
            </a:p>
            <a:p>
              <a:pPr algn="ctr">
                <a:spcBef>
                  <a:spcPct val="0"/>
                </a:spcBef>
                <a:buClrTx/>
                <a:buFontTx/>
                <a:buNone/>
              </a:pPr>
              <a:r>
                <a:rPr lang="en-US" altLang="en-US" sz="2000"/>
                <a:t>I</a:t>
              </a:r>
            </a:p>
            <a:p>
              <a:pPr algn="ctr">
                <a:spcBef>
                  <a:spcPct val="0"/>
                </a:spcBef>
                <a:buClrTx/>
                <a:buFontTx/>
                <a:buNone/>
              </a:pPr>
              <a:r>
                <a:rPr lang="en-US" altLang="en-US" sz="2000"/>
                <a:t>II</a:t>
              </a:r>
            </a:p>
            <a:p>
              <a:pPr algn="ctr">
                <a:spcBef>
                  <a:spcPct val="0"/>
                </a:spcBef>
                <a:buClrTx/>
                <a:buFontTx/>
                <a:buNone/>
              </a:pPr>
              <a:r>
                <a:rPr lang="en-US" altLang="en-US" sz="2000"/>
                <a:t>III</a:t>
              </a:r>
            </a:p>
            <a:p>
              <a:pPr algn="ctr">
                <a:spcBef>
                  <a:spcPct val="0"/>
                </a:spcBef>
                <a:buClrTx/>
                <a:buFontTx/>
                <a:buNone/>
              </a:pPr>
              <a:r>
                <a:rPr lang="en-US" altLang="en-US" sz="2000"/>
                <a:t>IV</a:t>
              </a:r>
            </a:p>
          </p:txBody>
        </p:sp>
        <p:sp>
          <p:nvSpPr>
            <p:cNvPr id="25631"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Courses</a:t>
              </a:r>
            </a:p>
            <a:p>
              <a:pPr algn="ctr">
                <a:spcBef>
                  <a:spcPct val="0"/>
                </a:spcBef>
                <a:buClrTx/>
                <a:buFontTx/>
                <a:buNone/>
              </a:pPr>
              <a:endParaRPr lang="en-US" altLang="en-US" sz="2000"/>
            </a:p>
            <a:p>
              <a:pPr algn="ctr">
                <a:spcBef>
                  <a:spcPct val="0"/>
                </a:spcBef>
                <a:buClrTx/>
                <a:buFontTx/>
                <a:buNone/>
              </a:pPr>
              <a:r>
                <a:rPr lang="en-US" altLang="en-US" sz="2000"/>
                <a:t>1,6</a:t>
              </a:r>
            </a:p>
            <a:p>
              <a:pPr algn="ctr">
                <a:spcBef>
                  <a:spcPct val="0"/>
                </a:spcBef>
                <a:buClrTx/>
                <a:buFontTx/>
                <a:buNone/>
              </a:pPr>
              <a:r>
                <a:rPr lang="en-US" altLang="en-US" sz="2000"/>
                <a:t>2</a:t>
              </a:r>
            </a:p>
            <a:p>
              <a:pPr algn="ctr">
                <a:spcBef>
                  <a:spcPct val="0"/>
                </a:spcBef>
                <a:buClrTx/>
                <a:buFontTx/>
                <a:buNone/>
              </a:pPr>
              <a:r>
                <a:rPr lang="en-US" altLang="en-US" sz="2000"/>
                <a:t>3,5</a:t>
              </a:r>
            </a:p>
            <a:p>
              <a:pPr algn="ctr">
                <a:spcBef>
                  <a:spcPct val="0"/>
                </a:spcBef>
                <a:buClrTx/>
                <a:buFontTx/>
                <a:buNone/>
              </a:pPr>
              <a:r>
                <a:rPr lang="en-US" altLang="en-US" sz="2000"/>
                <a:t>4,7</a:t>
              </a:r>
            </a:p>
          </p:txBody>
        </p:sp>
      </p:gr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Using the Rules of Inference to Build Valid Arguments</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dirty="0" smtClean="0"/>
              <a:t>A  </a:t>
            </a:r>
            <a:r>
              <a:rPr lang="en-US" i="1" dirty="0" smtClean="0"/>
              <a:t>valid argument </a:t>
            </a:r>
            <a:r>
              <a:rPr lang="en-US" dirty="0" smtClean="0"/>
              <a:t>is a sequence of statements. Each statement is either a premise or follows from previous statements by  rules of inference. The last statement is called conclusion.</a:t>
            </a:r>
          </a:p>
          <a:p>
            <a:pPr>
              <a:defRPr/>
            </a:pPr>
            <a:r>
              <a:rPr lang="en-US" dirty="0" smtClean="0"/>
              <a:t>A valid argument takes the following form:</a:t>
            </a:r>
          </a:p>
          <a:p>
            <a:pPr>
              <a:buFont typeface="Wingdings" panose="05000000000000000000" pitchFamily="2" charset="2"/>
              <a:buNone/>
              <a:defRPr/>
            </a:pPr>
            <a:r>
              <a:rPr lang="en-US" dirty="0" smtClean="0"/>
              <a:t>              	         S</a:t>
            </a:r>
            <a:r>
              <a:rPr lang="en-US" sz="2400" baseline="-25000" dirty="0" smtClean="0">
                <a:latin typeface="Cambria Math" pitchFamily="18" charset="0"/>
                <a:ea typeface="Cambria Math" pitchFamily="18" charset="0"/>
              </a:rPr>
              <a:t>1</a:t>
            </a:r>
          </a:p>
          <a:p>
            <a:pPr>
              <a:buFont typeface="Wingdings" panose="05000000000000000000" pitchFamily="2" charset="2"/>
              <a:buNone/>
              <a:defRPr/>
            </a:pPr>
            <a:r>
              <a:rPr lang="en-US" sz="2400" dirty="0" smtClean="0"/>
              <a:t>			</a:t>
            </a:r>
            <a:r>
              <a:rPr lang="en-US" dirty="0" smtClean="0"/>
              <a:t>         S</a:t>
            </a:r>
            <a:r>
              <a:rPr lang="en-US" sz="2400" baseline="-25000" dirty="0" smtClean="0">
                <a:latin typeface="Cambria Math" pitchFamily="18" charset="0"/>
                <a:ea typeface="Cambria Math" pitchFamily="18" charset="0"/>
              </a:rPr>
              <a:t>2</a:t>
            </a:r>
          </a:p>
          <a:p>
            <a:pPr>
              <a:buFont typeface="Wingdings" panose="05000000000000000000" pitchFamily="2" charset="2"/>
              <a:buNone/>
              <a:defRPr/>
            </a:pPr>
            <a:r>
              <a:rPr lang="en-US" sz="2400" dirty="0" smtClean="0"/>
              <a:t>                                       .</a:t>
            </a:r>
          </a:p>
          <a:p>
            <a:pPr>
              <a:buFont typeface="Wingdings" panose="05000000000000000000" pitchFamily="2" charset="2"/>
              <a:buNone/>
              <a:defRPr/>
            </a:pPr>
            <a:r>
              <a:rPr lang="en-US" sz="2400" dirty="0" smtClean="0"/>
              <a:t>                                       .</a:t>
            </a:r>
          </a:p>
          <a:p>
            <a:pPr>
              <a:buFont typeface="Wingdings" panose="05000000000000000000" pitchFamily="2" charset="2"/>
              <a:buNone/>
              <a:defRPr/>
            </a:pPr>
            <a:r>
              <a:rPr lang="en-US" sz="2400" dirty="0" smtClean="0"/>
              <a:t>                                       .</a:t>
            </a:r>
          </a:p>
          <a:p>
            <a:pPr>
              <a:buFont typeface="Wingdings" panose="05000000000000000000" pitchFamily="2" charset="2"/>
              <a:buNone/>
              <a:defRPr/>
            </a:pPr>
            <a:r>
              <a:rPr lang="en-US" dirty="0" smtClean="0"/>
              <a:t>                                  </a:t>
            </a:r>
            <a:r>
              <a:rPr lang="en-US" dirty="0" err="1" smtClean="0"/>
              <a:t>S</a:t>
            </a:r>
            <a:r>
              <a:rPr lang="en-US" sz="2800" i="1" baseline="-25000" dirty="0" err="1" smtClean="0"/>
              <a:t>n</a:t>
            </a:r>
            <a:endParaRPr lang="en-US" sz="2800" i="1" baseline="-25000" dirty="0" smtClean="0"/>
          </a:p>
          <a:p>
            <a:pPr>
              <a:buFont typeface="Wingdings" panose="05000000000000000000" pitchFamily="2" charset="2"/>
              <a:buNone/>
              <a:defRPr/>
            </a:pPr>
            <a:endParaRPr lang="en-US" sz="2800" dirty="0" smtClean="0"/>
          </a:p>
          <a:p>
            <a:pPr>
              <a:buFont typeface="Wingdings" panose="05000000000000000000" pitchFamily="2" charset="2"/>
              <a:buNone/>
              <a:defRPr/>
            </a:pPr>
            <a:r>
              <a:rPr lang="en-US" sz="2800" dirty="0" smtClean="0"/>
              <a:t>                               </a:t>
            </a:r>
            <a:endParaRPr lang="en-US" sz="2400" dirty="0" smtClean="0"/>
          </a:p>
          <a:p>
            <a:pPr>
              <a:buFont typeface="Wingdings" panose="05000000000000000000" pitchFamily="2" charset="2"/>
              <a:buNone/>
              <a:defRPr/>
            </a:pPr>
            <a:r>
              <a:rPr lang="en-US" sz="2400" dirty="0" smtClean="0"/>
              <a:t>                                      </a:t>
            </a:r>
            <a:r>
              <a:rPr lang="en-US" sz="3400" dirty="0" smtClean="0"/>
              <a:t>C</a:t>
            </a:r>
            <a:endParaRPr lang="en-US" sz="3400" dirty="0"/>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smtClean="0"/>
              <a:t>Fallacies</a:t>
            </a:r>
          </a:p>
        </p:txBody>
      </p:sp>
      <p:sp>
        <p:nvSpPr>
          <p:cNvPr id="3" name="Content Placeholder 2"/>
          <p:cNvSpPr>
            <a:spLocks noGrp="1"/>
          </p:cNvSpPr>
          <p:nvPr>
            <p:ph idx="1"/>
          </p:nvPr>
        </p:nvSpPr>
        <p:spPr/>
        <p:txBody>
          <a:bodyPr>
            <a:normAutofit fontScale="92500" lnSpcReduction="20000"/>
          </a:bodyPr>
          <a:lstStyle/>
          <a:p>
            <a:pPr>
              <a:defRPr/>
            </a:pPr>
            <a:r>
              <a:rPr lang="en-US" dirty="0" smtClean="0"/>
              <a:t>Arguments </a:t>
            </a:r>
            <a:r>
              <a:rPr lang="en-US" dirty="0"/>
              <a:t>are based on tautologies. </a:t>
            </a:r>
          </a:p>
          <a:p>
            <a:pPr>
              <a:defRPr/>
            </a:pPr>
            <a:r>
              <a:rPr lang="en-US" dirty="0" smtClean="0"/>
              <a:t>Fallacies </a:t>
            </a:r>
            <a:r>
              <a:rPr lang="en-US" dirty="0"/>
              <a:t>are based on contingencies.</a:t>
            </a:r>
          </a:p>
          <a:p>
            <a:pPr>
              <a:defRPr/>
            </a:pPr>
            <a:r>
              <a:rPr lang="en-US" dirty="0" smtClean="0"/>
              <a:t>The </a:t>
            </a:r>
            <a:r>
              <a:rPr lang="en-US" dirty="0"/>
              <a:t>proposition ((p → q) ∧q) → p is not a tautology, because it is false when p is false and q is true.</a:t>
            </a:r>
          </a:p>
          <a:p>
            <a:pPr>
              <a:defRPr/>
            </a:pPr>
            <a:r>
              <a:rPr lang="en-US" dirty="0" smtClean="0"/>
              <a:t>This </a:t>
            </a:r>
            <a:r>
              <a:rPr lang="en-US" dirty="0"/>
              <a:t>type of incorrect reasoning is called the </a:t>
            </a:r>
            <a:r>
              <a:rPr lang="en-US" b="1" dirty="0"/>
              <a:t>fallacy of affirming the conclusion</a:t>
            </a:r>
            <a:r>
              <a:rPr lang="en-US" dirty="0"/>
              <a:t>.</a:t>
            </a:r>
          </a:p>
          <a:p>
            <a:pPr>
              <a:defRPr/>
            </a:pPr>
            <a:r>
              <a:rPr lang="en-US" dirty="0" smtClean="0"/>
              <a:t>Example</a:t>
            </a:r>
            <a:r>
              <a:rPr lang="en-US" dirty="0"/>
              <a:t>:</a:t>
            </a:r>
          </a:p>
          <a:p>
            <a:pPr>
              <a:defRPr/>
            </a:pPr>
            <a:r>
              <a:rPr lang="en-US" dirty="0" smtClean="0"/>
              <a:t>If </a:t>
            </a:r>
            <a:r>
              <a:rPr lang="en-US" dirty="0"/>
              <a:t>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lstStyle/>
          <a:p>
            <a:r>
              <a:rPr lang="en-US" altLang="en-US" sz="4000" b="1" smtClean="0">
                <a:solidFill>
                  <a:srgbClr val="000000"/>
                </a:solidFill>
                <a:latin typeface="Calibri" panose="020F0502020204030204" pitchFamily="34" charset="0"/>
              </a:rPr>
              <a:t>Fallacy of denying the hypothesis</a:t>
            </a:r>
            <a:r>
              <a:rPr lang="en-US" altLang="en-US" sz="4000" smtClean="0">
                <a:solidFill>
                  <a:srgbClr val="000000"/>
                </a:solidFill>
                <a:latin typeface="Calibri" panose="020F0502020204030204" pitchFamily="34" charset="0"/>
              </a:rPr>
              <a:t>.</a:t>
            </a:r>
            <a:br>
              <a:rPr lang="en-US" altLang="en-US" sz="4000" smtClean="0">
                <a:solidFill>
                  <a:srgbClr val="000000"/>
                </a:solidFill>
                <a:latin typeface="Calibri" panose="020F0502020204030204" pitchFamily="34" charset="0"/>
              </a:rPr>
            </a:br>
            <a:endParaRPr lang="en-US" altLang="en-US" smtClean="0"/>
          </a:p>
        </p:txBody>
      </p:sp>
      <p:sp>
        <p:nvSpPr>
          <p:cNvPr id="188419" name="Content Placeholder 7"/>
          <p:cNvSpPr>
            <a:spLocks noGrp="1"/>
          </p:cNvSpPr>
          <p:nvPr>
            <p:ph idx="1"/>
          </p:nvPr>
        </p:nvSpPr>
        <p:spPr/>
        <p:txBody>
          <a:bodyPr/>
          <a:lstStyle/>
          <a:p>
            <a:r>
              <a:rPr lang="en-US" altLang="en-US" sz="2400" smtClean="0">
                <a:solidFill>
                  <a:srgbClr val="000000"/>
                </a:solidFill>
                <a:latin typeface="Calibri" panose="020F0502020204030204" pitchFamily="34" charset="0"/>
              </a:rPr>
              <a:t>The proposition </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 </a:t>
            </a:r>
            <a:r>
              <a:rPr lang="en-US" altLang="en-US" sz="2400" i="1" smtClean="0">
                <a:solidFill>
                  <a:srgbClr val="000000"/>
                </a:solidFill>
                <a:latin typeface="Calibri" panose="020F0502020204030204" pitchFamily="34" charset="0"/>
              </a:rPr>
              <a:t>q)</a:t>
            </a:r>
            <a:r>
              <a:rPr lang="en-US" altLang="en-US" sz="2400" smtClean="0">
                <a:solidFill>
                  <a:srgbClr val="000000"/>
                </a:solidFill>
                <a:latin typeface="Cambria Math" panose="02040503050406030204" pitchFamily="18" charset="0"/>
              </a:rPr>
              <a:t>∧</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p)</a:t>
            </a:r>
            <a:r>
              <a:rPr lang="en-US" altLang="en-US" sz="2400" smtClean="0">
                <a:solidFill>
                  <a:srgbClr val="000000"/>
                </a:solidFill>
                <a:latin typeface="Calibri" panose="020F0502020204030204" pitchFamily="34" charset="0"/>
              </a:rPr>
              <a:t>→</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q </a:t>
            </a:r>
            <a:r>
              <a:rPr lang="en-US" altLang="en-US" sz="2400" smtClean="0">
                <a:solidFill>
                  <a:srgbClr val="000000"/>
                </a:solidFill>
                <a:latin typeface="Calibri" panose="020F0502020204030204" pitchFamily="34" charset="0"/>
              </a:rPr>
              <a:t>is not a tautology, because it is false when </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is false and </a:t>
            </a:r>
            <a:r>
              <a:rPr lang="en-US" altLang="en-US" sz="2400" i="1" smtClean="0">
                <a:solidFill>
                  <a:srgbClr val="000000"/>
                </a:solidFill>
                <a:latin typeface="Calibri" panose="020F0502020204030204" pitchFamily="34" charset="0"/>
              </a:rPr>
              <a:t>q </a:t>
            </a:r>
            <a:r>
              <a:rPr lang="en-US" altLang="en-US" sz="2400" smtClean="0">
                <a:solidFill>
                  <a:srgbClr val="000000"/>
                </a:solidFill>
                <a:latin typeface="Calibri" panose="020F0502020204030204" pitchFamily="34" charset="0"/>
              </a:rPr>
              <a:t>is true.</a:t>
            </a:r>
          </a:p>
          <a:p>
            <a:r>
              <a:rPr lang="en-US" altLang="en-US" sz="2400" smtClean="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smtClean="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 </a:t>
            </a:r>
            <a:r>
              <a:rPr lang="en-US" altLang="en-US" sz="2400" i="1" smtClean="0">
                <a:solidFill>
                  <a:srgbClr val="000000"/>
                </a:solidFill>
                <a:latin typeface="Calibri" panose="020F0502020204030204" pitchFamily="34" charset="0"/>
              </a:rPr>
              <a:t>q </a:t>
            </a:r>
            <a:r>
              <a:rPr lang="en-US" altLang="en-US" sz="2400" smtClean="0">
                <a:solidFill>
                  <a:srgbClr val="000000"/>
                </a:solidFill>
                <a:latin typeface="Calibri" panose="020F0502020204030204" pitchFamily="34" charset="0"/>
              </a:rPr>
              <a:t>and </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imply </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q</a:t>
            </a:r>
            <a:r>
              <a:rPr lang="en-US" altLang="en-US" sz="2400" smtClean="0">
                <a:solidFill>
                  <a:srgbClr val="000000"/>
                </a:solidFill>
                <a:latin typeface="Calibri" panose="020F0502020204030204" pitchFamily="34" charset="0"/>
              </a:rPr>
              <a:t>, which is an example of the fallacy of denying the hypothesis.</a:t>
            </a:r>
          </a:p>
          <a:p>
            <a:endParaRPr lang="en-US" altLang="en-US" smtClean="0"/>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162</a:t>
            </a:fld>
            <a:endParaRPr lang="en-US" altLang="en-US" smtClean="0">
              <a:latin typeface="Abadi" pitchFamily="34"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163</a:t>
            </a:fld>
            <a:endParaRPr lang="en-US" altLang="en-US" smtClean="0">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77813" y="685800"/>
            <a:ext cx="8256587" cy="562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smtClean="0"/>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164</a:t>
            </a:fld>
            <a:endParaRPr lang="en-US" altLang="en-US" smtClean="0">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smtClean="0"/>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165</a:t>
            </a:fld>
            <a:endParaRPr lang="en-US" altLang="en-US" smtClean="0">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166</a:t>
            </a:fld>
            <a:endParaRPr lang="en-US" altLang="en-US" smtClean="0">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685800"/>
            <a:ext cx="7194550" cy="4948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167</a:t>
            </a:fld>
            <a:endParaRPr lang="en-US" altLang="en-US" smtClean="0">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304800"/>
            <a:ext cx="7696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168</a:t>
            </a:fld>
            <a:endParaRPr lang="en-US" altLang="en-US" smtClean="0">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169</a:t>
            </a:fld>
            <a:endParaRPr lang="en-US" altLang="en-US" smtClean="0">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extLst>
          </p:cNvPr>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Applications: </a:t>
            </a:r>
            <a:r>
              <a:rPr lang="en-US" altLang="en-US" sz="3600" dirty="0">
                <a:solidFill>
                  <a:srgbClr val="FF0000"/>
                </a:solidFill>
              </a:rPr>
              <a:t>Index Registers</a:t>
            </a:r>
          </a:p>
        </p:txBody>
      </p:sp>
      <p:sp>
        <p:nvSpPr>
          <p:cNvPr id="27651" name="Rectangle 3"/>
          <p:cNvSpPr>
            <a:spLocks noGrp="1" noChangeArrowheads="1"/>
          </p:cNvSpPr>
          <p:nvPr>
            <p:ph idx="1"/>
          </p:nvPr>
        </p:nvSpPr>
        <p:spPr>
          <a:xfrm>
            <a:off x="76200" y="1908175"/>
            <a:ext cx="8991600" cy="1828800"/>
          </a:xfrm>
        </p:spPr>
        <p:txBody>
          <a:bodyPr/>
          <a:lstStyle/>
          <a:p>
            <a:pPr eaLnBrk="1" hangingPunct="1"/>
            <a:r>
              <a:rPr lang="en-US" altLang="en-US" sz="2400" smtClean="0"/>
              <a:t>The execution of loops can be speeded up by storing frequently used variables temporarily in registers in the central processing unit, instead in the regular memory. For a given loop, how many index registers are needed?</a:t>
            </a:r>
          </a:p>
          <a:p>
            <a:pPr eaLnBrk="1" hangingPunct="1"/>
            <a:endParaRPr lang="en-US" altLang="en-US" sz="2400" smtClean="0"/>
          </a:p>
        </p:txBody>
      </p:sp>
      <p:sp>
        <p:nvSpPr>
          <p:cNvPr id="27652"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3F375B86-E1D2-49F1-8165-21BA3BA32CEE}" type="slidenum">
              <a:rPr lang="en-US" altLang="en-US" sz="1400" smtClean="0"/>
              <a:pPr algn="l">
                <a:spcBef>
                  <a:spcPct val="0"/>
                </a:spcBef>
                <a:buClrTx/>
                <a:buFontTx/>
                <a:buNone/>
              </a:pPr>
              <a:t>17</a:t>
            </a:fld>
            <a:endParaRPr lang="en-US" altLang="en-US" sz="1400" smtClean="0"/>
          </a:p>
        </p:txBody>
      </p:sp>
      <p:sp>
        <p:nvSpPr>
          <p:cNvPr id="710660" name="Rectangle 4"/>
          <p:cNvSpPr>
            <a:spLocks noChangeArrowheads="1"/>
          </p:cNvSpPr>
          <p:nvPr/>
        </p:nvSpPr>
        <p:spPr bwMode="auto">
          <a:xfrm>
            <a:off x="436563" y="3711575"/>
            <a:ext cx="8478837" cy="206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buClrTx/>
              <a:buFontTx/>
              <a:buChar char="•"/>
            </a:pPr>
            <a:r>
              <a:rPr lang="en-US" altLang="en-US" sz="2000"/>
              <a:t> Each vertex corresponds to a variable in the loop.</a:t>
            </a:r>
          </a:p>
          <a:p>
            <a:pPr>
              <a:buClrTx/>
              <a:buFontTx/>
              <a:buChar char="•"/>
            </a:pPr>
            <a:r>
              <a:rPr lang="en-US" altLang="en-US" sz="2000"/>
              <a:t> An edge between two vertices denotes the fact that the    corresponding variables must be stored in registers </a:t>
            </a:r>
            <a:r>
              <a:rPr lang="en-US" altLang="en-US" sz="2000">
                <a:solidFill>
                  <a:srgbClr val="FF0000"/>
                </a:solidFill>
              </a:rPr>
              <a:t>at the same time</a:t>
            </a:r>
            <a:r>
              <a:rPr lang="en-US" altLang="en-US" sz="2000"/>
              <a:t> during the execution of the loop.</a:t>
            </a:r>
          </a:p>
          <a:p>
            <a:pPr>
              <a:buClrTx/>
              <a:buFontTx/>
              <a:buChar char="•"/>
            </a:pPr>
            <a:r>
              <a:rPr lang="en-US" altLang="en-US" sz="2000"/>
              <a:t> Chromatic number of the graph gives the number of index registers needed.</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170</a:t>
            </a:fld>
            <a:endParaRPr lang="en-US" altLang="en-US" smtClean="0">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smtClean="0"/>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63500" y="1417638"/>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171</a:t>
            </a:fld>
            <a:endParaRPr lang="en-US" altLang="en-US" smtClean="0">
              <a:latin typeface="Abadi"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172</a:t>
            </a:fld>
            <a:endParaRPr lang="en-US" altLang="en-US" smtClean="0">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173</a:t>
            </a:fld>
            <a:endParaRPr lang="en-US" altLang="en-US" smtClean="0">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174</a:t>
            </a:fld>
            <a:endParaRPr lang="en-US" altLang="en-US" smtClean="0">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smtClean="0"/>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lstStyle/>
          <a:p>
            <a:r>
              <a:rPr lang="en-US" altLang="en-US" smtClean="0"/>
              <a:t/>
            </a:r>
            <a:br>
              <a:rPr lang="en-US" altLang="en-US" smtClean="0"/>
            </a:br>
            <a:r>
              <a:rPr lang="en-US" altLang="en-US" smtClean="0"/>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244600" y="1600200"/>
            <a:ext cx="6654800" cy="4530725"/>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176</a:t>
            </a:fld>
            <a:endParaRPr lang="en-US" altLang="en-US" smtClean="0">
              <a:latin typeface="Abadi"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lstStyle/>
          <a:p>
            <a:r>
              <a:rPr lang="en-US" altLang="en-US" sz="4000" smtClean="0">
                <a:latin typeface="Calibri" panose="020F0502020204030204" pitchFamily="34" charset="0"/>
              </a:rPr>
              <a:t>Universal Instantiation </a:t>
            </a:r>
            <a:br>
              <a:rPr lang="en-US" altLang="en-US" sz="4000" smtClean="0">
                <a:latin typeface="Calibri" panose="020F0502020204030204" pitchFamily="34" charset="0"/>
              </a:rPr>
            </a:br>
            <a:endParaRPr lang="en-US" altLang="en-US" smtClean="0"/>
          </a:p>
        </p:txBody>
      </p:sp>
      <p:sp>
        <p:nvSpPr>
          <p:cNvPr id="204803" name="Content Placeholder 6"/>
          <p:cNvSpPr>
            <a:spLocks noGrp="1"/>
          </p:cNvSpPr>
          <p:nvPr>
            <p:ph idx="1"/>
          </p:nvPr>
        </p:nvSpPr>
        <p:spPr/>
        <p:txBody>
          <a:bodyPr/>
          <a:lstStyle/>
          <a:p>
            <a:r>
              <a:rPr lang="en-US" altLang="en-US" smtClean="0">
                <a:latin typeface="Calibri" panose="020F0502020204030204" pitchFamily="34" charset="0"/>
              </a:rPr>
              <a:t>Universal instantiation is the rule of inference used to conclude that P(c) is true, where c is a particular member of the domain, given the premise </a:t>
            </a:r>
            <a:r>
              <a:rPr lang="en-US" altLang="en-US" smtClean="0">
                <a:latin typeface="Cambria Math" panose="02040503050406030204" pitchFamily="18" charset="0"/>
              </a:rPr>
              <a:t>∀</a:t>
            </a:r>
            <a:r>
              <a:rPr lang="en-US" altLang="en-US" smtClean="0">
                <a:latin typeface="Calibri" panose="020F0502020204030204" pitchFamily="34" charset="0"/>
              </a:rPr>
              <a:t>x P(x). </a:t>
            </a:r>
          </a:p>
          <a:p>
            <a:r>
              <a:rPr lang="en-US" altLang="en-US" smtClean="0"/>
              <a:t>•</a:t>
            </a:r>
            <a:r>
              <a:rPr lang="en-US" altLang="en-US" smtClean="0">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smtClean="0"/>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177</a:t>
            </a:fld>
            <a:endParaRPr lang="en-US" altLang="en-US" smtClean="0">
              <a:latin typeface="Abadi"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smtClean="0"/>
              <a:t>Universal Generalization </a:t>
            </a:r>
            <a:br>
              <a:rPr lang="en-US" altLang="en-US" smtClean="0"/>
            </a:br>
            <a:endParaRPr lang="en-US" altLang="en-US" smtClean="0"/>
          </a:p>
        </p:txBody>
      </p:sp>
      <p:sp>
        <p:nvSpPr>
          <p:cNvPr id="205827" name="Content Placeholder 2"/>
          <p:cNvSpPr>
            <a:spLocks noGrp="1"/>
          </p:cNvSpPr>
          <p:nvPr>
            <p:ph idx="1"/>
          </p:nvPr>
        </p:nvSpPr>
        <p:spPr/>
        <p:txBody>
          <a:bodyPr/>
          <a:lstStyle/>
          <a:p>
            <a:r>
              <a:rPr lang="en-US" altLang="en-US" sz="2000" smtClean="0"/>
              <a:t>Universal generalization is the rule of inference that states that ∀xP </a:t>
            </a:r>
            <a:r>
              <a:rPr lang="en-US" altLang="en-US" sz="2400" smtClean="0"/>
              <a:t>(x) is true, given the premise that P(c)is true for all elements c in the domain. </a:t>
            </a:r>
          </a:p>
          <a:p>
            <a:r>
              <a:rPr lang="en-US" altLang="en-US" sz="2400" smtClean="0"/>
              <a:t>•Universal generalization is used when we show that ∀x P(x) is true by taking an arbitrary element c from the domain and showing that P(c) is true. </a:t>
            </a:r>
          </a:p>
          <a:p>
            <a:r>
              <a:rPr lang="en-US" altLang="en-US" sz="2400" smtClean="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smtClean="0"/>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178</a:t>
            </a:fld>
            <a:endParaRPr lang="en-US" altLang="en-US" smtClean="0">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smtClean="0"/>
              <a:t>Existential Instantiation </a:t>
            </a:r>
            <a:br>
              <a:rPr lang="en-US" altLang="en-US" smtClean="0"/>
            </a:br>
            <a:endParaRPr lang="en-US" altLang="en-US" smtClean="0"/>
          </a:p>
        </p:txBody>
      </p:sp>
      <p:sp>
        <p:nvSpPr>
          <p:cNvPr id="206851" name="Content Placeholder 2"/>
          <p:cNvSpPr>
            <a:spLocks noGrp="1"/>
          </p:cNvSpPr>
          <p:nvPr>
            <p:ph idx="1"/>
          </p:nvPr>
        </p:nvSpPr>
        <p:spPr/>
        <p:txBody>
          <a:bodyPr/>
          <a:lstStyle/>
          <a:p>
            <a:r>
              <a:rPr lang="en-US" altLang="en-US" sz="2800" smtClean="0"/>
              <a:t>Existential instantiation is the rule that allows us to conclude that there is an element c in the domain for which P(c) is true if we know that ∃x P(x) is true. </a:t>
            </a:r>
          </a:p>
          <a:p>
            <a:r>
              <a:rPr lang="en-US" altLang="en-US" sz="2800" smtClean="0"/>
              <a:t>We cannot select an arbitrary value of c here, but rather it must be a c for which P(c) is true. </a:t>
            </a:r>
          </a:p>
          <a:p>
            <a:r>
              <a:rPr lang="en-US" altLang="en-US" sz="2800" smtClean="0"/>
              <a:t>Usually we have no knowledge of what c is, only that it exists. Because it exists, we may give it a name (c) and continue our argument. </a:t>
            </a:r>
          </a:p>
          <a:p>
            <a:endParaRPr lang="en-US" altLang="en-US" smtClean="0"/>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179</a:t>
            </a:fld>
            <a:endParaRPr lang="en-US" altLang="en-US" smtClean="0">
              <a:latin typeface="Abad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smtClean="0">
                <a:solidFill>
                  <a:srgbClr val="FF0000"/>
                </a:solidFill>
              </a:rPr>
              <a:t>Logic</a:t>
            </a:r>
          </a:p>
        </p:txBody>
      </p:sp>
      <p:sp>
        <p:nvSpPr>
          <p:cNvPr id="3" name="Content Placeholder 2">
            <a:extLst>
              <a:ext uri="{FF2B5EF4-FFF2-40B4-BE49-F238E27FC236}"/>
            </a:extLst>
          </p:cNvPr>
          <p:cNvSpPr>
            <a:spLocks noGrp="1"/>
          </p:cNvSpPr>
          <p:nvPr>
            <p:ph idx="1"/>
          </p:nvPr>
        </p:nvSpPr>
        <p:spPr/>
        <p:txBody>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18</a:t>
            </a:fld>
            <a:endParaRPr lang="en-US" altLang="en-US" sz="1000" smtClean="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smtClean="0"/>
              <a:t>Existential Generalization </a:t>
            </a:r>
            <a:br>
              <a:rPr lang="en-US" altLang="en-US" smtClean="0"/>
            </a:br>
            <a:endParaRPr lang="en-US" altLang="en-US" smtClean="0"/>
          </a:p>
        </p:txBody>
      </p:sp>
      <p:sp>
        <p:nvSpPr>
          <p:cNvPr id="207875" name="Content Placeholder 2"/>
          <p:cNvSpPr>
            <a:spLocks noGrp="1"/>
          </p:cNvSpPr>
          <p:nvPr>
            <p:ph idx="1"/>
          </p:nvPr>
        </p:nvSpPr>
        <p:spPr/>
        <p:txBody>
          <a:bodyPr/>
          <a:lstStyle/>
          <a:p>
            <a:endParaRPr lang="en-US" altLang="en-US" smtClean="0"/>
          </a:p>
          <a:p>
            <a:r>
              <a:rPr lang="en-US" altLang="en-US" smtClean="0"/>
              <a:t>Existential generalization is the rule of inference that is used to conclude that ∃x P(x) is true when a particular element c with P(c) true is known. </a:t>
            </a:r>
          </a:p>
          <a:p>
            <a:r>
              <a:rPr lang="en-US" altLang="en-US" smtClean="0"/>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180</a:t>
            </a:fld>
            <a:endParaRPr lang="en-US" altLang="en-US" smtClean="0">
              <a:latin typeface="Abad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smtClean="0"/>
              <a:t>Basic Structures: Sets and Functions </a:t>
            </a:r>
          </a:p>
        </p:txBody>
      </p:sp>
      <p:sp>
        <p:nvSpPr>
          <p:cNvPr id="208899" name="Subtitle 2"/>
          <p:cNvSpPr>
            <a:spLocks noGrp="1"/>
          </p:cNvSpPr>
          <p:nvPr>
            <p:ph type="subTitle" idx="1"/>
          </p:nvPr>
        </p:nvSpPr>
        <p:spPr/>
        <p:txBody>
          <a:bodyPr/>
          <a:lstStyle/>
          <a:p>
            <a:r>
              <a:rPr lang="en-US" altLang="en-US" smtClean="0"/>
              <a:t>Chapter 2</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smtClean="0"/>
              <a:t>Sets</a:t>
            </a:r>
          </a:p>
        </p:txBody>
      </p:sp>
      <p:sp>
        <p:nvSpPr>
          <p:cNvPr id="209923" name="Subtitle 2"/>
          <p:cNvSpPr>
            <a:spLocks noGrp="1"/>
          </p:cNvSpPr>
          <p:nvPr>
            <p:ph type="subTitle" idx="1"/>
          </p:nvPr>
        </p:nvSpPr>
        <p:spPr/>
        <p:txBody>
          <a:bodyPr/>
          <a:lstStyle/>
          <a:p>
            <a:r>
              <a:rPr lang="en-US" altLang="en-US" smtClean="0"/>
              <a:t>Section 2.1</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fontScale="92500" lnSpcReduction="2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smtClean="0"/>
              <a:t>Introduction</a:t>
            </a:r>
          </a:p>
        </p:txBody>
      </p:sp>
      <p:sp>
        <p:nvSpPr>
          <p:cNvPr id="211971" name="Content Placeholder 2"/>
          <p:cNvSpPr>
            <a:spLocks noGrp="1"/>
          </p:cNvSpPr>
          <p:nvPr>
            <p:ph idx="1"/>
          </p:nvPr>
        </p:nvSpPr>
        <p:spPr/>
        <p:txBody>
          <a:bodyPr/>
          <a:lstStyle/>
          <a:p>
            <a:r>
              <a:rPr lang="en-US" altLang="en-US" sz="2400" smtClean="0"/>
              <a:t>Sets are one of the basic building blocks for the types of objects considered in discrete mathematics.</a:t>
            </a:r>
          </a:p>
          <a:p>
            <a:pPr lvl="1"/>
            <a:r>
              <a:rPr lang="en-US" altLang="en-US" sz="2000" smtClean="0"/>
              <a:t>Important for counting.</a:t>
            </a:r>
          </a:p>
          <a:p>
            <a:pPr lvl="1"/>
            <a:r>
              <a:rPr lang="en-US" altLang="en-US" sz="2000" smtClean="0"/>
              <a:t>Programming languages have set operations.</a:t>
            </a:r>
          </a:p>
          <a:p>
            <a:r>
              <a:rPr lang="en-US" altLang="en-US" sz="2400" smtClean="0"/>
              <a:t>Set theory is an important branch of mathematics.</a:t>
            </a:r>
          </a:p>
          <a:p>
            <a:pPr lvl="1"/>
            <a:r>
              <a:rPr lang="en-US" altLang="en-US" sz="2000" smtClean="0"/>
              <a:t>Many different systems of axioms have been used to develop set theory.</a:t>
            </a:r>
          </a:p>
          <a:p>
            <a:pPr lvl="1"/>
            <a:r>
              <a:rPr lang="en-US" altLang="en-US" sz="2000" smtClean="0"/>
              <a:t>Here we are not concerned with a formal set of axioms for set theory. Instead, we will use what is called naïve set theory.</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smtClean="0"/>
              <a:t>Sets</a:t>
            </a:r>
          </a:p>
        </p:txBody>
      </p:sp>
      <p:sp>
        <p:nvSpPr>
          <p:cNvPr id="212995" name="Content Placeholder 2"/>
          <p:cNvSpPr>
            <a:spLocks noGrp="1"/>
          </p:cNvSpPr>
          <p:nvPr>
            <p:ph idx="1"/>
          </p:nvPr>
        </p:nvSpPr>
        <p:spPr/>
        <p:txBody>
          <a:bodyPr/>
          <a:lstStyle/>
          <a:p>
            <a:r>
              <a:rPr lang="en-US" altLang="en-US" smtClean="0"/>
              <a:t>A </a:t>
            </a:r>
            <a:r>
              <a:rPr lang="en-US" altLang="en-US" i="1" smtClean="0"/>
              <a:t>set</a:t>
            </a:r>
            <a:r>
              <a:rPr lang="en-US" altLang="en-US" smtClean="0"/>
              <a:t> is an unordered collection of objects.</a:t>
            </a:r>
          </a:p>
          <a:p>
            <a:pPr lvl="1"/>
            <a:r>
              <a:rPr lang="en-US" altLang="en-US" smtClean="0"/>
              <a:t> the students in this class</a:t>
            </a:r>
          </a:p>
          <a:p>
            <a:pPr lvl="1"/>
            <a:r>
              <a:rPr lang="en-US" altLang="en-US" smtClean="0"/>
              <a:t> the chairs in this room</a:t>
            </a:r>
          </a:p>
          <a:p>
            <a:r>
              <a:rPr lang="en-US" altLang="en-US" smtClean="0"/>
              <a:t>The objects in a set are called the </a:t>
            </a:r>
            <a:r>
              <a:rPr lang="en-US" altLang="en-US" i="1" smtClean="0"/>
              <a:t>elements</a:t>
            </a:r>
            <a:r>
              <a:rPr lang="en-US" altLang="en-US" smtClean="0"/>
              <a:t>, or </a:t>
            </a:r>
            <a:r>
              <a:rPr lang="en-US" altLang="en-US" i="1" smtClean="0"/>
              <a:t>members</a:t>
            </a:r>
            <a:r>
              <a:rPr lang="en-US" altLang="en-US" smtClean="0"/>
              <a:t> of the set. A set is said to </a:t>
            </a:r>
            <a:r>
              <a:rPr lang="en-US" altLang="en-US" i="1" smtClean="0"/>
              <a:t>contain</a:t>
            </a:r>
            <a:r>
              <a:rPr lang="en-US" altLang="en-US" smtClean="0"/>
              <a:t> its elements.</a:t>
            </a:r>
          </a:p>
          <a:p>
            <a:r>
              <a:rPr lang="en-US" altLang="en-US" smtClean="0"/>
              <a:t>The notation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denotes that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 is an element of the set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a:t>
            </a:r>
          </a:p>
          <a:p>
            <a:r>
              <a:rPr lang="en-US" altLang="en-US" smtClean="0"/>
              <a:t>If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 is not a member of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 write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endParaRPr lang="en-US" altLang="en-US" smtClean="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US" altLang="en-US" smtClean="0"/>
              <a:t>Describing a Set: Roster Method</a:t>
            </a:r>
          </a:p>
        </p:txBody>
      </p:sp>
      <p:sp>
        <p:nvSpPr>
          <p:cNvPr id="214019" name="Content Placeholder 2"/>
          <p:cNvSpPr>
            <a:spLocks noGrp="1"/>
          </p:cNvSpPr>
          <p:nvPr>
            <p:ph idx="1"/>
          </p:nvPr>
        </p:nvSpPr>
        <p:spPr/>
        <p:txBody>
          <a:bodyPr/>
          <a:lstStyle/>
          <a:p>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smtClean="0"/>
              <a:t>Order not important </a:t>
            </a:r>
          </a:p>
          <a:p>
            <a:pPr>
              <a:buFont typeface="Wingdings" panose="05000000000000000000" pitchFamily="2" charset="2"/>
              <a:buNone/>
            </a:pPr>
            <a:r>
              <a:rPr lang="en-US" altLang="en-US" sz="2400" smtClean="0"/>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smtClean="0"/>
              <a:t>Each distinct object is either a member or not; listing more than once does not change the set.</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smtClean="0"/>
              <a:t>Roster Method</a:t>
            </a:r>
          </a:p>
        </p:txBody>
      </p:sp>
      <p:sp>
        <p:nvSpPr>
          <p:cNvPr id="3" name="Content Placeholder 2"/>
          <p:cNvSpPr>
            <a:spLocks noGrp="1"/>
          </p:cNvSpPr>
          <p:nvPr>
            <p:ph idx="1"/>
          </p:nvPr>
        </p:nvSpPr>
        <p:spPr/>
        <p:txBody>
          <a:bodyPr>
            <a:normAutofit lnSpcReduction="10000"/>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smtClean="0"/>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t> = </a:t>
            </a:r>
            <a:r>
              <a:rPr lang="en-US" altLang="en-US" i="1" smtClean="0"/>
              <a:t>natural numbers </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Z</a:t>
            </a:r>
            <a:r>
              <a:rPr lang="en-US" altLang="en-US" smtClean="0"/>
              <a:t> = </a:t>
            </a:r>
            <a:r>
              <a:rPr lang="en-US" altLang="en-US" i="1" smtClean="0"/>
              <a:t>integers</a:t>
            </a:r>
            <a:r>
              <a:rPr lang="en-US" altLang="en-US" smtClean="0"/>
              <a:t> =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Z⁺</a:t>
            </a:r>
            <a:r>
              <a:rPr lang="en-US" altLang="en-US" smtClean="0"/>
              <a:t> = </a:t>
            </a:r>
            <a:r>
              <a:rPr lang="en-US" altLang="en-US" i="1" smtClean="0"/>
              <a:t>positive integers </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R</a:t>
            </a:r>
            <a:r>
              <a:rPr lang="en-US" altLang="en-US" smtClean="0"/>
              <a:t> = set of </a:t>
            </a:r>
            <a:r>
              <a:rPr lang="en-US" altLang="en-US" i="1" smtClean="0"/>
              <a:t>real numbers</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 set of </a:t>
            </a:r>
            <a:r>
              <a:rPr lang="en-US" altLang="en-US" i="1" smtClean="0"/>
              <a:t>positive real numbers</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C</a:t>
            </a:r>
            <a:r>
              <a:rPr lang="en-US" altLang="en-US" smtClean="0"/>
              <a:t> =  set of </a:t>
            </a:r>
            <a:r>
              <a:rPr lang="en-US" altLang="en-US" i="1" smtClean="0"/>
              <a:t>complex numbers</a:t>
            </a:r>
            <a:r>
              <a:rPr lang="en-US" altLang="en-US" smtClean="0"/>
              <a:t>.</a:t>
            </a:r>
          </a:p>
          <a:p>
            <a:pPr>
              <a:buFont typeface="Wingdings" panose="05000000000000000000" pitchFamily="2" charset="2"/>
              <a:buNone/>
            </a:pPr>
            <a:r>
              <a:rPr lang="en-US" altLang="en-US" b="1" smtClean="0"/>
              <a:t>Q</a:t>
            </a:r>
            <a:r>
              <a:rPr lang="en-US" altLang="en-US" smtClean="0"/>
              <a:t> = set of rational numbers</a:t>
            </a:r>
          </a:p>
          <a:p>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smtClean="0"/>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smtClean="0"/>
              <a:t>Specify the property or properties that all members must satisfy:</a:t>
            </a:r>
          </a:p>
          <a:p>
            <a:pPr>
              <a:lnSpc>
                <a:spcPct val="80000"/>
              </a:lnSpc>
              <a:buFont typeface="Wingdings" panose="05000000000000000000" pitchFamily="2" charset="2"/>
              <a:buNone/>
            </a:pPr>
            <a:r>
              <a:rPr lang="en-US" altLang="en-US" sz="2700" smtClean="0"/>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O</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O</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smtClean="0"/>
              <a:t>A predicate may be used: </a:t>
            </a:r>
          </a:p>
          <a:p>
            <a:pPr>
              <a:lnSpc>
                <a:spcPct val="80000"/>
              </a:lnSpc>
              <a:buFont typeface="Wingdings" panose="05000000000000000000" pitchFamily="2" charset="2"/>
              <a:buNone/>
            </a:pPr>
            <a:r>
              <a:rPr lang="en-US" altLang="en-US" sz="2700" smtClean="0"/>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smtClean="0"/>
              <a:t>Example: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smtClean="0">
                <a:ea typeface="Cambria Math" panose="02040503050406030204" pitchFamily="18" charset="0"/>
                <a:cs typeface="Cambria Math" panose="02040503050406030204" pitchFamily="18" charset="0"/>
              </a:rPr>
              <a:t>Positive rational numbers</a:t>
            </a:r>
            <a:r>
              <a:rPr lang="en-US" altLang="en-US" sz="2700" i="1" smtClean="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smtClean="0">
                <a:ea typeface="Cambria Math" panose="02040503050406030204" pitchFamily="18" charset="0"/>
                <a:cs typeface="Cambria Math" panose="02040503050406030204" pitchFamily="18" charset="0"/>
              </a:rPr>
              <a:t>        </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smtClean="0">
                <a:ea typeface="Cambria Math" panose="02040503050406030204" pitchFamily="18" charset="0"/>
                <a:cs typeface="Cambria Math" panose="02040503050406030204" pitchFamily="18" charset="0"/>
              </a:rPr>
              <a:t>R</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smtClean="0">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smtClean="0"/>
              <a:t>A </a:t>
            </a:r>
            <a:r>
              <a:rPr lang="en-US" altLang="en-US" b="1" dirty="0" smtClean="0">
                <a:solidFill>
                  <a:schemeClr val="hlink"/>
                </a:solidFill>
              </a:rPr>
              <a:t>proposition</a:t>
            </a:r>
            <a:r>
              <a:rPr lang="en-US" altLang="en-US" dirty="0" smtClean="0"/>
              <a:t> is a </a:t>
            </a:r>
            <a:r>
              <a:rPr lang="en-US" altLang="en-US" dirty="0" smtClean="0">
                <a:solidFill>
                  <a:srgbClr val="FF3300"/>
                </a:solidFill>
              </a:rPr>
              <a:t>declarative</a:t>
            </a:r>
            <a:r>
              <a:rPr lang="en-US" altLang="en-US" dirty="0" smtClean="0"/>
              <a:t> sentence (a sentence that declares a fact) that is either </a:t>
            </a:r>
            <a:r>
              <a:rPr lang="en-US" altLang="en-US" dirty="0" smtClean="0">
                <a:solidFill>
                  <a:srgbClr val="FF3300"/>
                </a:solidFill>
              </a:rPr>
              <a:t>true or false</a:t>
            </a:r>
            <a:r>
              <a:rPr lang="en-US" altLang="en-US" dirty="0" smtClean="0"/>
              <a:t>, but not both.</a:t>
            </a:r>
          </a:p>
          <a:p>
            <a:pPr eaLnBrk="1" hangingPunct="1">
              <a:lnSpc>
                <a:spcPct val="90000"/>
              </a:lnSpc>
            </a:pPr>
            <a:r>
              <a:rPr lang="en-US" altLang="en-US" dirty="0" smtClean="0"/>
              <a:t>Are the following sentences propositions?</a:t>
            </a:r>
          </a:p>
          <a:p>
            <a:pPr lvl="1" eaLnBrk="1" hangingPunct="1">
              <a:lnSpc>
                <a:spcPct val="90000"/>
              </a:lnSpc>
            </a:pPr>
            <a:r>
              <a:rPr lang="en-US" altLang="en-US" dirty="0" smtClean="0"/>
              <a:t>Islamabad is the capital </a:t>
            </a:r>
            <a:r>
              <a:rPr lang="en-US" altLang="en-US" smtClean="0"/>
              <a:t>of Pakistan. </a:t>
            </a:r>
            <a:endParaRPr lang="en-US" altLang="en-US" dirty="0" smtClean="0"/>
          </a:p>
          <a:p>
            <a:pPr lvl="1" eaLnBrk="1" hangingPunct="1">
              <a:lnSpc>
                <a:spcPct val="90000"/>
              </a:lnSpc>
            </a:pPr>
            <a:r>
              <a:rPr lang="en-US" altLang="en-US" dirty="0" smtClean="0"/>
              <a:t>Read this carefully. </a:t>
            </a:r>
          </a:p>
          <a:p>
            <a:pPr lvl="1" eaLnBrk="1" hangingPunct="1">
              <a:lnSpc>
                <a:spcPct val="90000"/>
              </a:lnSpc>
            </a:pPr>
            <a:r>
              <a:rPr lang="en-US" altLang="en-US" dirty="0" smtClean="0"/>
              <a:t>1+2=3</a:t>
            </a:r>
          </a:p>
          <a:p>
            <a:pPr lvl="1" eaLnBrk="1" hangingPunct="1">
              <a:lnSpc>
                <a:spcPct val="90000"/>
              </a:lnSpc>
            </a:pPr>
            <a:r>
              <a:rPr lang="en-US" altLang="en-US" dirty="0" smtClean="0"/>
              <a:t>x+1=2</a:t>
            </a:r>
          </a:p>
          <a:p>
            <a:pPr lvl="1" eaLnBrk="1" hangingPunct="1">
              <a:lnSpc>
                <a:spcPct val="90000"/>
              </a:lnSpc>
            </a:pPr>
            <a:r>
              <a:rPr lang="en-US" altLang="en-US" dirty="0" smtClean="0"/>
              <a:t>What time is it? </a:t>
            </a:r>
          </a:p>
          <a:p>
            <a:pPr eaLnBrk="1" hangingPunct="1">
              <a:lnSpc>
                <a:spcPct val="90000"/>
              </a:lnSpc>
            </a:pPr>
            <a:endParaRPr lang="en-US" altLang="en-US" dirty="0" smtClean="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19</a:t>
            </a:fld>
            <a:endParaRPr lang="en-US" altLang="en-US" sz="1000" dirty="0" smtClean="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smtClean="0"/>
              <a:t>Universal Set and Empty Set</a:t>
            </a:r>
          </a:p>
        </p:txBody>
      </p:sp>
      <p:sp>
        <p:nvSpPr>
          <p:cNvPr id="218115" name="Content Placeholder 2"/>
          <p:cNvSpPr>
            <a:spLocks noGrp="1"/>
          </p:cNvSpPr>
          <p:nvPr>
            <p:ph idx="1"/>
          </p:nvPr>
        </p:nvSpPr>
        <p:spPr/>
        <p:txBody>
          <a:bodyPr/>
          <a:lstStyle/>
          <a:p>
            <a:r>
              <a:rPr lang="en-US" altLang="en-US" smtClean="0"/>
              <a:t>The </a:t>
            </a:r>
            <a:r>
              <a:rPr lang="en-US" altLang="en-US" i="1" smtClean="0"/>
              <a:t>universal set</a:t>
            </a:r>
            <a:r>
              <a:rPr lang="en-US" altLang="en-US" smtClean="0"/>
              <a:t> </a:t>
            </a:r>
            <a:r>
              <a:rPr lang="en-US" altLang="en-US" i="1" smtClean="0"/>
              <a:t>U </a:t>
            </a:r>
            <a:r>
              <a:rPr lang="en-US" altLang="en-US" smtClean="0"/>
              <a:t>is the set containing everything currently under consideration. </a:t>
            </a:r>
            <a:endParaRPr lang="en-US" altLang="en-US" i="1" smtClean="0"/>
          </a:p>
          <a:p>
            <a:pPr lvl="1"/>
            <a:r>
              <a:rPr lang="en-US" altLang="en-US" smtClean="0"/>
              <a:t>Sometimes implicit</a:t>
            </a:r>
          </a:p>
          <a:p>
            <a:pPr lvl="1"/>
            <a:r>
              <a:rPr lang="en-US" altLang="en-US" smtClean="0"/>
              <a:t>Sometimes explicitly stated.</a:t>
            </a:r>
          </a:p>
          <a:p>
            <a:pPr lvl="1"/>
            <a:r>
              <a:rPr lang="en-US" altLang="en-US" smtClean="0"/>
              <a:t>Contents depend on the context.</a:t>
            </a:r>
          </a:p>
          <a:p>
            <a:r>
              <a:rPr lang="en-US" altLang="en-US" smtClean="0"/>
              <a:t>The empty set is the set with no</a:t>
            </a:r>
          </a:p>
          <a:p>
            <a:pPr>
              <a:buFont typeface="Wingdings" panose="05000000000000000000" pitchFamily="2" charset="2"/>
              <a:buNone/>
            </a:pPr>
            <a:r>
              <a:rPr lang="en-US" altLang="en-US" smtClean="0"/>
              <a:t>      elements. Symbolized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 also used.</a:t>
            </a:r>
            <a:endParaRPr lang="en-US" altLang="en-US" smtClean="0">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smtClean="0"/>
              <a:t>Some things to remember</a:t>
            </a:r>
          </a:p>
        </p:txBody>
      </p:sp>
      <p:sp>
        <p:nvSpPr>
          <p:cNvPr id="219139" name="Content Placeholder 2"/>
          <p:cNvSpPr>
            <a:spLocks noGrp="1"/>
          </p:cNvSpPr>
          <p:nvPr>
            <p:ph idx="1"/>
          </p:nvPr>
        </p:nvSpPr>
        <p:spPr/>
        <p:txBody>
          <a:bodyPr/>
          <a:lstStyle/>
          <a:p>
            <a:r>
              <a:rPr lang="en-US" altLang="en-US" smtClean="0"/>
              <a:t>Sets can be elements of sets.</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{{1,2,3},</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b,c</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Z</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R</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mtClean="0"/>
              <a:t>The empty set is different from a set containing the empty set.</a:t>
            </a:r>
          </a:p>
          <a:p>
            <a:pPr>
              <a:buFont typeface="Wingdings" panose="05000000000000000000" pitchFamily="2" charset="2"/>
              <a:buNone/>
            </a:pP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 } </a:t>
            </a:r>
            <a:endParaRPr lang="en-US" altLang="en-US" smtClean="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smtClean="0"/>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Two sets are </a:t>
            </a:r>
            <a:r>
              <a:rPr lang="en-US" altLang="en-US" i="1" smtClean="0"/>
              <a:t>equal</a:t>
            </a:r>
            <a:r>
              <a:rPr lang="en-US" altLang="en-US" smtClean="0"/>
              <a:t> if and only if they have the same elements. </a:t>
            </a:r>
          </a:p>
          <a:p>
            <a:pPr lvl="1"/>
            <a:r>
              <a:rPr lang="en-US" altLang="en-US" smtClean="0"/>
              <a:t>Therefore if A and B are sets, then A and B are equal if and only if                                         . </a:t>
            </a:r>
          </a:p>
          <a:p>
            <a:pPr lvl="1"/>
            <a:r>
              <a:rPr lang="en-US" altLang="en-US" smtClean="0"/>
              <a:t>We write </a:t>
            </a:r>
            <a:r>
              <a:rPr lang="en-US" altLang="en-US" i="1" smtClean="0"/>
              <a:t>A</a:t>
            </a:r>
            <a:r>
              <a:rPr lang="en-US" altLang="en-US" smtClean="0"/>
              <a:t> = </a:t>
            </a:r>
            <a:r>
              <a:rPr lang="en-US" altLang="en-US" i="1" smtClean="0"/>
              <a:t>B</a:t>
            </a:r>
            <a:r>
              <a:rPr lang="en-US" altLang="en-US" smtClean="0"/>
              <a:t> if </a:t>
            </a:r>
            <a:r>
              <a:rPr lang="en-US" altLang="en-US" i="1" smtClean="0"/>
              <a:t>A</a:t>
            </a:r>
            <a:r>
              <a:rPr lang="en-US" altLang="en-US" smtClean="0"/>
              <a:t> and </a:t>
            </a:r>
            <a:r>
              <a:rPr lang="en-US" altLang="en-US" i="1" smtClean="0"/>
              <a:t>B</a:t>
            </a:r>
            <a:r>
              <a:rPr lang="en-US" altLang="en-US" smtClean="0"/>
              <a:t> are equal sets.</a:t>
            </a:r>
          </a:p>
          <a:p>
            <a:pPr>
              <a:buFont typeface="Wingdings" panose="05000000000000000000" pitchFamily="2" charset="2"/>
              <a:buNone/>
            </a:pP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2000" y="3200400"/>
            <a:ext cx="323215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smtClean="0"/>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smtClean="0"/>
              <a:t>   Definition</a:t>
            </a:r>
            <a:r>
              <a:rPr lang="en-US" altLang="en-US" smtClean="0"/>
              <a:t>:  The set </a:t>
            </a:r>
            <a:r>
              <a:rPr lang="en-US" altLang="en-US" i="1" smtClean="0"/>
              <a:t>A</a:t>
            </a:r>
            <a:r>
              <a:rPr lang="en-US" altLang="en-US" smtClean="0"/>
              <a:t> is a </a:t>
            </a:r>
            <a:r>
              <a:rPr lang="en-US" altLang="en-US" i="1" smtClean="0"/>
              <a:t>subset</a:t>
            </a:r>
            <a:r>
              <a:rPr lang="en-US" altLang="en-US" smtClean="0"/>
              <a:t> of </a:t>
            </a:r>
            <a:r>
              <a:rPr lang="en-US" altLang="en-US" i="1" smtClean="0"/>
              <a:t>B</a:t>
            </a:r>
            <a:r>
              <a:rPr lang="en-US" altLang="en-US" smtClean="0"/>
              <a:t>, if and only if every element of </a:t>
            </a:r>
            <a:r>
              <a:rPr lang="en-US" altLang="en-US" i="1" smtClean="0"/>
              <a:t>A</a:t>
            </a:r>
            <a:r>
              <a:rPr lang="en-US" altLang="en-US" smtClean="0"/>
              <a:t> is also an element of </a:t>
            </a:r>
            <a:r>
              <a:rPr lang="en-US" altLang="en-US" i="1" smtClean="0"/>
              <a:t>B</a:t>
            </a:r>
            <a:r>
              <a:rPr lang="en-US" altLang="en-US" smtClean="0"/>
              <a:t>.  </a:t>
            </a:r>
          </a:p>
          <a:p>
            <a:pPr lvl="1">
              <a:lnSpc>
                <a:spcPct val="90000"/>
              </a:lnSpc>
            </a:pPr>
            <a:r>
              <a:rPr lang="en-US" altLang="en-US" smtClean="0"/>
              <a:t>The notation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smtClean="0"/>
              <a:t>is true. </a:t>
            </a:r>
          </a:p>
          <a:p>
            <a:pPr marL="1123950" lvl="2" indent="-457200">
              <a:lnSpc>
                <a:spcPct val="90000"/>
              </a:lnSpc>
              <a:buFont typeface="Arial" panose="020B0604020202020204" pitchFamily="34" charset="0"/>
              <a:buAutoNum type="arabicPeriod"/>
            </a:pPr>
            <a:r>
              <a:rPr lang="en-US" altLang="en-US" smtClean="0"/>
              <a:t>Because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mtClean="0">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smtClean="0"/>
              <a:t>is  always false,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t> ,for every  set </a:t>
            </a:r>
            <a:r>
              <a:rPr lang="en-US" altLang="en-US" i="1" smtClean="0"/>
              <a:t>S</a:t>
            </a:r>
            <a:r>
              <a:rPr lang="en-US" altLang="en-US" smtClean="0"/>
              <a:t>.     </a:t>
            </a:r>
            <a:endParaRPr lang="en-US" altLang="en-US" b="1" smtClean="0"/>
          </a:p>
          <a:p>
            <a:pPr marL="1123950" lvl="2" indent="-457200">
              <a:lnSpc>
                <a:spcPct val="90000"/>
              </a:lnSpc>
              <a:buFont typeface="Arial" panose="020B0604020202020204" pitchFamily="34" charset="0"/>
              <a:buAutoNum type="arabicPeriod"/>
            </a:pPr>
            <a:r>
              <a:rPr lang="en-US" altLang="en-US" smtClean="0"/>
              <a:t> Because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 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t>, for every  set </a:t>
            </a:r>
            <a:r>
              <a:rPr lang="en-US" altLang="en-US" i="1" smtClean="0"/>
              <a:t>S</a:t>
            </a:r>
            <a:r>
              <a:rPr lang="en-US" altLang="en-US" smtClean="0"/>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smtClean="0">
                <a:ea typeface="Cambria Math" panose="02040503050406030204" pitchFamily="18" charset="0"/>
                <a:cs typeface="Cambria Math" panose="02040503050406030204" pitchFamily="18" charset="0"/>
              </a:rPr>
              <a:t>Showing  that A is a Subset of B</a:t>
            </a:r>
            <a:r>
              <a:rPr lang="en-US" altLang="en-US" sz="2700" smtClean="0">
                <a:ea typeface="Cambria Math" panose="02040503050406030204" pitchFamily="18" charset="0"/>
                <a:cs typeface="Cambria Math" panose="02040503050406030204" pitchFamily="18" charset="0"/>
              </a:rPr>
              <a:t>: To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smtClean="0">
                <a:ea typeface="Cambria Math" panose="02040503050406030204" pitchFamily="18" charset="0"/>
                <a:cs typeface="Cambria Math" panose="02040503050406030204" pitchFamily="18" charset="0"/>
              </a:rPr>
              <a:t>x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smtClean="0">
                <a:ea typeface="Cambria Math" panose="02040503050406030204" pitchFamily="18" charset="0"/>
                <a:cs typeface="Cambria Math" panose="02040503050406030204" pitchFamily="18" charset="0"/>
              </a:rPr>
              <a:t>B</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smtClean="0">
                <a:ea typeface="Cambria Math" panose="02040503050406030204" pitchFamily="18" charset="0"/>
                <a:cs typeface="Cambria Math" panose="02040503050406030204" pitchFamily="18" charset="0"/>
              </a:rPr>
              <a:t>Showing that A is not a Subset of B</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t>To show that </a:t>
            </a:r>
            <a:r>
              <a:rPr lang="en-US" altLang="en-US" sz="2700" i="1" smtClean="0"/>
              <a:t>A</a:t>
            </a:r>
            <a:r>
              <a:rPr lang="en-US" altLang="en-US" sz="2700" smtClean="0"/>
              <a:t> is not a subset of </a:t>
            </a:r>
            <a:r>
              <a:rPr lang="en-US" altLang="en-US" sz="2700" i="1" smtClean="0"/>
              <a:t>B</a:t>
            </a:r>
            <a:r>
              <a:rPr lang="en-US" altLang="en-US" sz="2700" smtClean="0"/>
              <a:t>,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smtClean="0"/>
              <a:t>  find an element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ea typeface="Cambria Math" panose="02040503050406030204" pitchFamily="18" charset="0"/>
                <a:cs typeface="Cambria Math" panose="02040503050406030204" pitchFamily="18" charset="0"/>
              </a:rPr>
              <a:t>(</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smtClean="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smtClean="0">
                <a:ea typeface="Cambria Math" panose="02040503050406030204" pitchFamily="18" charset="0"/>
                <a:cs typeface="Cambria Math" panose="02040503050406030204" pitchFamily="18" charset="0"/>
              </a:rPr>
              <a:t>Examples</a:t>
            </a:r>
            <a:r>
              <a:rPr lang="en-US" altLang="en-US" sz="2700" smtClean="0">
                <a:ea typeface="Cambria Math" panose="02040503050406030204" pitchFamily="18" charset="0"/>
                <a:cs typeface="Cambria Math" panose="02040503050406030204" pitchFamily="18" charset="0"/>
              </a:rPr>
              <a:t>:</a:t>
            </a:r>
            <a:r>
              <a:rPr lang="en-US" altLang="en-US" sz="2700" b="1" smtClean="0">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smtClean="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smtClean="0"/>
              <a:t>Another look at Equality of Sets</a:t>
            </a:r>
          </a:p>
        </p:txBody>
      </p:sp>
      <p:sp>
        <p:nvSpPr>
          <p:cNvPr id="224259" name="Content Placeholder 2"/>
          <p:cNvSpPr>
            <a:spLocks noGrp="1"/>
          </p:cNvSpPr>
          <p:nvPr>
            <p:ph idx="1"/>
          </p:nvPr>
        </p:nvSpPr>
        <p:spPr/>
        <p:txBody>
          <a:bodyPr/>
          <a:lstStyle/>
          <a:p>
            <a:r>
              <a:rPr lang="en-US" altLang="en-US" smtClean="0"/>
              <a:t>Recall that two sets </a:t>
            </a:r>
            <a:r>
              <a:rPr lang="en-US" altLang="en-US" i="1" smtClean="0"/>
              <a:t>A</a:t>
            </a:r>
            <a:r>
              <a:rPr lang="en-US" altLang="en-US" smtClean="0"/>
              <a:t> and </a:t>
            </a:r>
            <a:r>
              <a:rPr lang="en-US" altLang="en-US" i="1" smtClean="0"/>
              <a:t>B</a:t>
            </a:r>
            <a:r>
              <a:rPr lang="en-US" altLang="en-US" smtClean="0"/>
              <a:t> are </a:t>
            </a:r>
            <a:r>
              <a:rPr lang="en-US" altLang="en-US" i="1" smtClean="0"/>
              <a:t>equal</a:t>
            </a:r>
            <a:r>
              <a:rPr lang="en-US" altLang="en-US" smtClean="0"/>
              <a:t>, denoted by         </a:t>
            </a:r>
            <a:r>
              <a:rPr lang="en-US" altLang="en-US" i="1" smtClean="0"/>
              <a:t>A</a:t>
            </a:r>
            <a:r>
              <a:rPr lang="en-US" altLang="en-US" smtClean="0"/>
              <a:t> = </a:t>
            </a:r>
            <a:r>
              <a:rPr lang="en-US" altLang="en-US" i="1" smtClean="0"/>
              <a:t>B</a:t>
            </a:r>
            <a:r>
              <a:rPr lang="en-US" altLang="en-US" smtClean="0"/>
              <a:t>, iff</a:t>
            </a:r>
          </a:p>
          <a:p>
            <a:pPr>
              <a:buFont typeface="Wingdings" panose="05000000000000000000" pitchFamily="2" charset="2"/>
              <a:buNone/>
            </a:pPr>
            <a:endParaRPr lang="en-US" altLang="en-US" smtClean="0"/>
          </a:p>
          <a:p>
            <a:r>
              <a:rPr lang="en-US" altLang="en-US" smtClean="0"/>
              <a:t>Using logical equivalences we have that </a:t>
            </a:r>
            <a:r>
              <a:rPr lang="en-US" altLang="en-US" i="1" smtClean="0"/>
              <a:t>A</a:t>
            </a:r>
            <a:r>
              <a:rPr lang="en-US" altLang="en-US" smtClean="0"/>
              <a:t> = </a:t>
            </a:r>
            <a:r>
              <a:rPr lang="en-US" altLang="en-US" i="1" smtClean="0"/>
              <a:t>B</a:t>
            </a:r>
            <a:r>
              <a:rPr lang="en-US" altLang="en-US" smtClean="0"/>
              <a:t> iff</a:t>
            </a:r>
          </a:p>
          <a:p>
            <a:pPr>
              <a:buFont typeface="Wingdings" panose="05000000000000000000" pitchFamily="2" charset="2"/>
              <a:buNone/>
            </a:pPr>
            <a:endParaRPr lang="en-US" altLang="en-US" smtClean="0"/>
          </a:p>
          <a:p>
            <a:endParaRPr lang="en-US" altLang="en-US" smtClean="0"/>
          </a:p>
          <a:p>
            <a:r>
              <a:rPr lang="en-US" altLang="en-US" smtClean="0"/>
              <a:t> This is equivalent to</a:t>
            </a:r>
          </a:p>
          <a:p>
            <a:pPr>
              <a:buFont typeface="Wingdings" panose="05000000000000000000" pitchFamily="2" charset="2"/>
              <a:buNone/>
            </a:pPr>
            <a:r>
              <a:rPr lang="en-US" altLang="en-US" smtClean="0"/>
              <a:t>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t>        and      </a:t>
            </a:r>
            <a:r>
              <a:rPr lang="en-US" altLang="en-US" i="1" smtClean="0">
                <a:ea typeface="Cambria Math" panose="02040503050406030204" pitchFamily="18" charset="0"/>
                <a:cs typeface="Cambria Math" panose="02040503050406030204" pitchFamily="18" charset="0"/>
              </a:rPr>
              <a:t>B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endParaRPr lang="en-US" altLang="en-US" smtClean="0"/>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smtClean="0"/>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If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t>, but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ea typeface="Cambria Math" panose="02040503050406030204" pitchFamily="18" charset="0"/>
                <a:cs typeface="Cambria Math" panose="02040503050406030204" pitchFamily="18" charset="0"/>
              </a:rPr>
              <a:t>B</a:t>
            </a:r>
            <a:r>
              <a:rPr lang="en-US" altLang="en-US" smtClean="0"/>
              <a:t>, then we say </a:t>
            </a:r>
            <a:r>
              <a:rPr lang="en-US" altLang="en-US" i="1" smtClean="0"/>
              <a:t>A</a:t>
            </a:r>
            <a:r>
              <a:rPr lang="en-US" altLang="en-US" smtClean="0"/>
              <a:t> is a </a:t>
            </a:r>
            <a:r>
              <a:rPr lang="en-US" altLang="en-US" i="1" smtClean="0"/>
              <a:t>proper subset </a:t>
            </a:r>
            <a:r>
              <a:rPr lang="en-US" altLang="en-US" smtClean="0"/>
              <a:t>of </a:t>
            </a:r>
            <a:r>
              <a:rPr lang="en-US" altLang="en-US" i="1" smtClean="0"/>
              <a:t>B</a:t>
            </a:r>
            <a:r>
              <a:rPr lang="en-US" altLang="en-US" smtClean="0"/>
              <a:t>, denoted by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If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smtClean="0"/>
          </a:p>
          <a:p>
            <a:endParaRPr lang="en-US" altLang="en-US" smtClean="0"/>
          </a:p>
          <a:p>
            <a:pPr>
              <a:buFont typeface="Wingdings" panose="05000000000000000000" pitchFamily="2" charset="2"/>
              <a:buNone/>
            </a:pPr>
            <a:r>
              <a:rPr lang="en-US" altLang="en-US" smtClean="0"/>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smtClean="0"/>
              <a:t>Set Cardinality</a:t>
            </a:r>
          </a:p>
        </p:txBody>
      </p:sp>
      <p:sp>
        <p:nvSpPr>
          <p:cNvPr id="3" name="Content Placeholder 2"/>
          <p:cNvSpPr>
            <a:spLocks noGrp="1"/>
          </p:cNvSpPr>
          <p:nvPr>
            <p:ph idx="1"/>
          </p:nvPr>
        </p:nvSpPr>
        <p:spPr/>
        <p:txBody>
          <a:bodyPr>
            <a:normAutofit fontScale="85000" lnSpcReduction="1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smtClean="0"/>
              <a:t>Power Sets</a:t>
            </a:r>
          </a:p>
        </p:txBody>
      </p:sp>
      <p:sp>
        <p:nvSpPr>
          <p:cNvPr id="227331"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The set of all subsets of a set </a:t>
            </a:r>
            <a:r>
              <a:rPr lang="en-US" altLang="en-US" i="1" smtClean="0"/>
              <a:t>A</a:t>
            </a:r>
            <a:r>
              <a:rPr lang="en-US" altLang="en-US" smtClean="0"/>
              <a:t>, denoted P</a:t>
            </a:r>
            <a:r>
              <a:rPr lang="en-US" altLang="en-US" b="1" smtClean="0"/>
              <a:t>(</a:t>
            </a:r>
            <a:r>
              <a:rPr lang="en-US" altLang="en-US" i="1" smtClean="0"/>
              <a:t>A</a:t>
            </a:r>
            <a:r>
              <a:rPr lang="en-US" altLang="en-US" b="1" smtClean="0"/>
              <a:t>)</a:t>
            </a:r>
            <a:r>
              <a:rPr lang="en-US" altLang="en-US" smtClean="0"/>
              <a:t>, is called the </a:t>
            </a:r>
            <a:r>
              <a:rPr lang="en-US" altLang="en-US" i="1" smtClean="0"/>
              <a:t>power set </a:t>
            </a:r>
            <a:r>
              <a:rPr lang="en-US" altLang="en-US" smtClean="0"/>
              <a:t>of </a:t>
            </a:r>
            <a:r>
              <a:rPr lang="en-US" altLang="en-US" i="1" smtClean="0"/>
              <a:t>A</a:t>
            </a:r>
            <a:r>
              <a:rPr lang="en-US" altLang="en-US" smtClean="0"/>
              <a:t>.</a:t>
            </a:r>
          </a:p>
          <a:p>
            <a:pPr>
              <a:buFont typeface="Wingdings" panose="05000000000000000000" pitchFamily="2" charset="2"/>
              <a:buNone/>
            </a:pPr>
            <a:r>
              <a:rPr lang="en-US" altLang="en-US" smtClean="0"/>
              <a:t>   </a:t>
            </a:r>
            <a:r>
              <a:rPr lang="en-US" altLang="en-US" b="1" smtClean="0"/>
              <a:t>Example</a:t>
            </a:r>
            <a:r>
              <a:rPr lang="en-US" altLang="en-US" smtClean="0"/>
              <a:t>: If </a:t>
            </a:r>
            <a:r>
              <a:rPr lang="en-US" altLang="en-US" i="1" smtClean="0"/>
              <a:t>A</a:t>
            </a:r>
            <a:r>
              <a:rPr lang="en-US" altLang="en-US" smtClean="0"/>
              <a:t> = {a,b} then </a:t>
            </a:r>
          </a:p>
          <a:p>
            <a:pPr>
              <a:buFont typeface="Wingdings" panose="05000000000000000000" pitchFamily="2" charset="2"/>
              <a:buNone/>
            </a:pPr>
            <a:r>
              <a:rPr lang="en-US" altLang="en-US" smtClean="0"/>
              <a:t>              </a:t>
            </a:r>
            <a:r>
              <a:rPr lang="en-US" altLang="en-US" smtClean="0">
                <a:latin typeface="Brush Script MT" panose="03060802040406070304" pitchFamily="66" charset="0"/>
              </a:rPr>
              <a:t>P</a:t>
            </a:r>
            <a:r>
              <a:rPr lang="en-US" altLang="en-US" smtClean="0"/>
              <a:t>(A) = {ø, {a},{b},{a,b}}</a:t>
            </a:r>
          </a:p>
          <a:p>
            <a:pPr>
              <a:buFont typeface="Wingdings" panose="05000000000000000000" pitchFamily="2" charset="2"/>
              <a:buNone/>
            </a:pPr>
            <a:endParaRPr lang="en-US" altLang="en-US" smtClean="0"/>
          </a:p>
          <a:p>
            <a:r>
              <a:rPr lang="en-US" altLang="en-US" smtClean="0"/>
              <a:t>If a set has </a:t>
            </a:r>
            <a:r>
              <a:rPr lang="en-US" altLang="en-US" i="1" smtClean="0"/>
              <a:t>n</a:t>
            </a:r>
            <a:r>
              <a:rPr lang="en-US" altLang="en-US" smtClean="0"/>
              <a:t> elements, then the cardinality of the power set is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i="1" smtClean="0"/>
              <a:t>ⁿ</a:t>
            </a:r>
            <a:r>
              <a:rPr lang="en-US" altLang="en-US" smtClean="0"/>
              <a:t>. (In Chapters 5 and 6, we will discuss different ways to show this.)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smtClean="0"/>
              <a:t>Tuples</a:t>
            </a:r>
          </a:p>
        </p:txBody>
      </p:sp>
      <p:sp>
        <p:nvSpPr>
          <p:cNvPr id="228355" name="Content Placeholder 2"/>
          <p:cNvSpPr>
            <a:spLocks noGrp="1"/>
          </p:cNvSpPr>
          <p:nvPr>
            <p:ph idx="1"/>
          </p:nvPr>
        </p:nvSpPr>
        <p:spPr/>
        <p:txBody>
          <a:bodyPr/>
          <a:lstStyle/>
          <a:p>
            <a:r>
              <a:rPr lang="en-US" altLang="en-US" smtClean="0"/>
              <a:t>The </a:t>
            </a:r>
            <a:r>
              <a:rPr lang="en-US" altLang="en-US" i="1" smtClean="0"/>
              <a:t>ordered n-tuple </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is the ordered collection that has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as its first element and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mtClean="0"/>
              <a:t>  as its second element and so on until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t>  as its last element.</a:t>
            </a:r>
          </a:p>
          <a:p>
            <a:r>
              <a:rPr lang="en-US" altLang="en-US" smtClean="0"/>
              <a:t>Two n-tuples are equal if and only if their corresponding elements are equal.</a:t>
            </a:r>
          </a:p>
          <a:p>
            <a:r>
              <a:rPr lang="en-US" altLang="en-US" smtClean="0"/>
              <a:t>2-tuples are called </a:t>
            </a:r>
            <a:r>
              <a:rPr lang="en-US" altLang="en-US" i="1" smtClean="0"/>
              <a:t>ordered pairs</a:t>
            </a:r>
            <a:r>
              <a:rPr lang="en-US" altLang="en-US" smtClean="0"/>
              <a:t>.</a:t>
            </a:r>
          </a:p>
          <a:p>
            <a:r>
              <a:rPr lang="en-US" altLang="en-US" smtClean="0"/>
              <a:t>The ordered pairs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t>) and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c,d</a:t>
            </a:r>
            <a:r>
              <a:rPr lang="en-US" altLang="en-US" smtClean="0"/>
              <a:t>) are equal if and only if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 = c </a:t>
            </a:r>
            <a:r>
              <a:rPr lang="en-US" altLang="en-US" smtClean="0"/>
              <a:t>and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 = d</a:t>
            </a:r>
            <a:r>
              <a:rPr lang="en-US" altLang="en-US" smtClean="0"/>
              <a:t>.</a:t>
            </a:r>
          </a:p>
          <a:p>
            <a:endParaRPr lang="en-US" altLang="en-US"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r>
              <a:rPr lang="en-US" altLang="en-US" sz="3200" smtClean="0">
                <a:solidFill>
                  <a:srgbClr val="FF0000"/>
                </a:solidFill>
              </a:rPr>
              <a:t>Discrete Mathematics</a:t>
            </a:r>
          </a:p>
        </p:txBody>
      </p:sp>
      <p:sp>
        <p:nvSpPr>
          <p:cNvPr id="6147" name="Content Placeholder 2"/>
          <p:cNvSpPr>
            <a:spLocks noGrp="1" noChangeArrowheads="1"/>
          </p:cNvSpPr>
          <p:nvPr>
            <p:ph idx="1"/>
          </p:nvPr>
        </p:nvSpPr>
        <p:spPr/>
        <p:txBody>
          <a:bodyPr/>
          <a:lstStyle/>
          <a:p>
            <a:endParaRPr lang="en-US" altLang="en-US" sz="2600" smtClean="0"/>
          </a:p>
          <a:p>
            <a:r>
              <a:rPr lang="en-US" altLang="en-US" sz="2600" smtClean="0"/>
              <a:t>How to think (and argument) mathematically.</a:t>
            </a:r>
          </a:p>
          <a:p>
            <a:endParaRPr lang="en-US" altLang="en-US" sz="2600" smtClean="0"/>
          </a:p>
          <a:p>
            <a:r>
              <a:rPr lang="en-US" altLang="en-US" sz="2600" smtClean="0"/>
              <a:t>Learn mathematical facts and their applications.</a:t>
            </a:r>
          </a:p>
          <a:p>
            <a:endParaRPr lang="en-US" altLang="en-US" sz="2600" smtClean="0"/>
          </a:p>
          <a:p>
            <a:r>
              <a:rPr lang="en-GB" altLang="en-US" sz="2600" b="1" smtClean="0"/>
              <a:t>Discrete mathematics</a:t>
            </a:r>
            <a:r>
              <a:rPr lang="en-GB" altLang="en-US" sz="2600" smtClean="0"/>
              <a:t> is the mathematical study of </a:t>
            </a:r>
            <a:r>
              <a:rPr lang="en-US" altLang="en-US" sz="2600" smtClean="0"/>
              <a:t>properties, and relationships among </a:t>
            </a:r>
            <a:r>
              <a:rPr lang="en-GB" altLang="en-US" sz="2600" smtClean="0"/>
              <a:t>discrete objects.</a:t>
            </a:r>
            <a:endParaRPr lang="en-US" altLang="en-US" sz="2600" smtClean="0"/>
          </a:p>
          <a:p>
            <a:r>
              <a:rPr lang="en-US" altLang="en-US" sz="2600" b="1" smtClean="0"/>
              <a:t>Discrete mathematics </a:t>
            </a:r>
            <a:r>
              <a:rPr lang="en-US" altLang="en-US" sz="2600" smtClean="0"/>
              <a:t>is the study of mathematical </a:t>
            </a:r>
            <a:r>
              <a:rPr lang="en-US" altLang="en-US" sz="2600" b="1" smtClean="0"/>
              <a:t>structures</a:t>
            </a:r>
            <a:r>
              <a:rPr lang="en-US" altLang="en-US" sz="2600" smtClean="0"/>
              <a:t> that are fundamentally discrete rather than continuous.</a:t>
            </a:r>
          </a:p>
          <a:p>
            <a:endParaRPr lang="en-US" altLang="en-US" sz="2800" smtClean="0"/>
          </a:p>
          <a:p>
            <a:endParaRPr lang="en-US" altLang="en-US" sz="2800" smtClean="0"/>
          </a:p>
        </p:txBody>
      </p:sp>
      <p:sp>
        <p:nvSpPr>
          <p:cNvPr id="4" name="Rectangle 3">
            <a:extLst>
              <a:ext uri="{FF2B5EF4-FFF2-40B4-BE49-F238E27FC236}"/>
            </a:extLst>
          </p:cNvPr>
          <p:cNvSpPr/>
          <p:nvPr/>
        </p:nvSpPr>
        <p:spPr>
          <a:xfrm>
            <a:off x="690563" y="1393825"/>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7th edition).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smtClean="0"/>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20</a:t>
            </a:fld>
            <a:endParaRPr lang="en-US" altLang="en-US" sz="1000" smtClean="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smtClean="0"/>
              <a:t>Cartesian Product</a:t>
            </a:r>
          </a:p>
        </p:txBody>
      </p:sp>
      <p:sp>
        <p:nvSpPr>
          <p:cNvPr id="3" name="Content Placeholder 2"/>
          <p:cNvSpPr>
            <a:spLocks noGrp="1"/>
          </p:cNvSpPr>
          <p:nvPr>
            <p:ph idx="1"/>
          </p:nvPr>
        </p:nvSpPr>
        <p:spPr>
          <a:xfrm>
            <a:off x="457200" y="1905000"/>
            <a:ext cx="8229600" cy="4648200"/>
          </a:xfrm>
        </p:spPr>
        <p:txBody>
          <a:bodyPr>
            <a:normAutofit/>
          </a:bodyPr>
          <a:lstStyle/>
          <a:p>
            <a:pPr>
              <a:lnSpc>
                <a:spcPct val="80000"/>
              </a:lnSpc>
              <a:buFont typeface="Wingdings" panose="05000000000000000000" pitchFamily="2" charset="2"/>
              <a:buNone/>
            </a:pPr>
            <a:r>
              <a:rPr lang="en-US" altLang="en-US" sz="2500" b="1" smtClean="0">
                <a:ea typeface="Cambria Math" panose="02040503050406030204" pitchFamily="18" charset="0"/>
                <a:cs typeface="Cambria Math" panose="02040503050406030204" pitchFamily="18" charset="0"/>
              </a:rPr>
              <a:t>   Definition</a:t>
            </a:r>
            <a:r>
              <a:rPr lang="en-US" altLang="en-US" sz="2500" smtClean="0">
                <a:ea typeface="Cambria Math" panose="02040503050406030204" pitchFamily="18" charset="0"/>
                <a:cs typeface="Cambria Math" panose="02040503050406030204" pitchFamily="18" charset="0"/>
              </a:rPr>
              <a:t>:  The </a:t>
            </a:r>
            <a:r>
              <a:rPr lang="en-US" altLang="en-US" sz="2500" i="1" smtClean="0">
                <a:ea typeface="Cambria Math" panose="02040503050406030204" pitchFamily="18" charset="0"/>
                <a:cs typeface="Cambria Math" panose="02040503050406030204" pitchFamily="18" charset="0"/>
              </a:rPr>
              <a:t>Cartesian Product </a:t>
            </a:r>
            <a:r>
              <a:rPr lang="en-US" altLang="en-US" sz="2500" smtClean="0">
                <a:ea typeface="Cambria Math" panose="02040503050406030204" pitchFamily="18" charset="0"/>
                <a:cs typeface="Cambria Math" panose="02040503050406030204" pitchFamily="18" charset="0"/>
              </a:rPr>
              <a:t>of two sets </a:t>
            </a:r>
            <a:r>
              <a:rPr lang="en-US" altLang="en-US" sz="2500" i="1" smtClean="0">
                <a:ea typeface="Cambria Math" panose="02040503050406030204" pitchFamily="18" charset="0"/>
                <a:cs typeface="Cambria Math" panose="02040503050406030204" pitchFamily="18" charset="0"/>
              </a:rPr>
              <a:t>A</a:t>
            </a:r>
            <a:r>
              <a:rPr lang="en-US" altLang="en-US" sz="2500" b="1" smtClean="0">
                <a:ea typeface="Cambria Math" panose="02040503050406030204" pitchFamily="18" charset="0"/>
                <a:cs typeface="Cambria Math" panose="02040503050406030204" pitchFamily="18" charset="0"/>
              </a:rPr>
              <a:t> </a:t>
            </a:r>
            <a:r>
              <a:rPr lang="en-US" altLang="en-US" sz="2500" smtClean="0">
                <a:ea typeface="Cambria Math" panose="02040503050406030204" pitchFamily="18" charset="0"/>
                <a:cs typeface="Cambria Math" panose="02040503050406030204" pitchFamily="18" charset="0"/>
              </a:rPr>
              <a:t>and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denoted by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is the set of ordered pairs (a,b) where    </a:t>
            </a:r>
            <a:r>
              <a:rPr lang="en-US" altLang="en-US" sz="2500" i="1" smtClean="0">
                <a:ea typeface="Cambria Math" panose="02040503050406030204" pitchFamily="18" charset="0"/>
                <a:cs typeface="Cambria Math" panose="02040503050406030204" pitchFamily="18" charset="0"/>
              </a:rPr>
              <a:t>a </a:t>
            </a: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and </a:t>
            </a:r>
            <a:r>
              <a:rPr lang="en-US" altLang="en-US" sz="2500" i="1" smtClean="0">
                <a:ea typeface="Cambria Math" panose="02040503050406030204" pitchFamily="18" charset="0"/>
                <a:cs typeface="Cambria Math" panose="02040503050406030204" pitchFamily="18" charset="0"/>
              </a:rPr>
              <a:t>b </a:t>
            </a: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smtClean="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smtClean="0">
                <a:ea typeface="Cambria Math" panose="02040503050406030204" pitchFamily="18" charset="0"/>
                <a:cs typeface="Cambria Math" panose="02040503050406030204" pitchFamily="18" charset="0"/>
              </a:rPr>
              <a:t>   Example</a:t>
            </a:r>
            <a:r>
              <a:rPr lang="en-US" altLang="en-US" sz="2500" smtClean="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a,b</a:t>
            </a: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,1),(</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,2),(</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,3),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,1),(</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2),(</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smtClean="0">
              <a:ea typeface="Cambria Math" panose="02040503050406030204" pitchFamily="18" charset="0"/>
              <a:cs typeface="Cambria Math" panose="02040503050406030204" pitchFamily="18" charset="0"/>
            </a:endParaRPr>
          </a:p>
          <a:p>
            <a:pPr>
              <a:lnSpc>
                <a:spcPct val="80000"/>
              </a:lnSpc>
            </a:pPr>
            <a:r>
              <a:rPr lang="en-US" altLang="en-US" sz="2500" b="1" smtClean="0">
                <a:ea typeface="Cambria Math" panose="02040503050406030204" pitchFamily="18" charset="0"/>
                <a:cs typeface="Cambria Math" panose="02040503050406030204" pitchFamily="18" charset="0"/>
              </a:rPr>
              <a:t>Definition</a:t>
            </a:r>
            <a:r>
              <a:rPr lang="en-US" altLang="en-US" sz="2500" smtClean="0">
                <a:ea typeface="Cambria Math" panose="02040503050406030204" pitchFamily="18" charset="0"/>
                <a:cs typeface="Cambria Math" panose="02040503050406030204" pitchFamily="18" charset="0"/>
              </a:rPr>
              <a:t>: A subset </a:t>
            </a:r>
            <a:r>
              <a:rPr lang="en-US" altLang="en-US" sz="2500" i="1" smtClean="0">
                <a:ea typeface="Cambria Math" panose="02040503050406030204" pitchFamily="18" charset="0"/>
                <a:cs typeface="Cambria Math" panose="02040503050406030204" pitchFamily="18" charset="0"/>
              </a:rPr>
              <a:t>R</a:t>
            </a:r>
            <a:r>
              <a:rPr lang="en-US" altLang="en-US" sz="2500" smtClean="0">
                <a:ea typeface="Cambria Math" panose="02040503050406030204" pitchFamily="18" charset="0"/>
                <a:cs typeface="Cambria Math" panose="02040503050406030204" pitchFamily="18" charset="0"/>
              </a:rPr>
              <a:t> of the Cartesian product</a:t>
            </a:r>
            <a:r>
              <a:rPr lang="en-US" altLang="en-US" sz="2500" b="1"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is called a </a:t>
            </a:r>
            <a:r>
              <a:rPr lang="en-US" altLang="en-US" sz="2500" i="1" smtClean="0">
                <a:ea typeface="Cambria Math" panose="02040503050406030204" pitchFamily="18" charset="0"/>
                <a:cs typeface="Cambria Math" panose="02040503050406030204" pitchFamily="18" charset="0"/>
              </a:rPr>
              <a:t>relation </a:t>
            </a:r>
            <a:r>
              <a:rPr lang="en-US" altLang="en-US" sz="2500" smtClean="0">
                <a:ea typeface="Cambria Math" panose="02040503050406030204" pitchFamily="18" charset="0"/>
                <a:cs typeface="Cambria Math" panose="02040503050406030204" pitchFamily="18" charset="0"/>
              </a:rPr>
              <a:t>from the set A to the set B. (Relations will be covered in depth in Chapter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smtClean="0">
                <a:ea typeface="Cambria Math" panose="02040503050406030204" pitchFamily="18" charset="0"/>
                <a:cs typeface="Cambria Math" panose="02040503050406030204" pitchFamily="18" charset="0"/>
              </a:rPr>
              <a:t>. )</a:t>
            </a:r>
          </a:p>
          <a:p>
            <a:pPr>
              <a:lnSpc>
                <a:spcPct val="80000"/>
              </a:lnSpc>
            </a:pPr>
            <a:endParaRPr lang="en-US" altLang="en-US" sz="1800" smtClean="0"/>
          </a:p>
          <a:p>
            <a:pPr>
              <a:lnSpc>
                <a:spcPct val="80000"/>
              </a:lnSpc>
              <a:buFont typeface="Wingdings" panose="05000000000000000000" pitchFamily="2" charset="2"/>
              <a:buNone/>
            </a:pPr>
            <a:r>
              <a:rPr lang="en-US" altLang="en-US" sz="1800" smtClean="0"/>
              <a:t>   </a:t>
            </a:r>
            <a:endParaRPr lang="en-US" altLang="en-US" sz="1800" i="1" smtClean="0"/>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9382" name="TextBox 5"/>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smtClean="0"/>
              <a:t>Cartesian Product </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700" dirty="0" smtClean="0"/>
              <a:t>   </a:t>
            </a:r>
            <a:r>
              <a:rPr lang="en-US" altLang="en-US" sz="2700" b="1" dirty="0" smtClean="0"/>
              <a:t>Definition</a:t>
            </a:r>
            <a:r>
              <a:rPr lang="en-US" altLang="en-US" sz="2700" dirty="0" smtClean="0"/>
              <a:t>: The </a:t>
            </a:r>
            <a:r>
              <a:rPr lang="en-US" altLang="en-US" sz="2700" dirty="0" err="1" smtClean="0"/>
              <a:t>cartesian</a:t>
            </a:r>
            <a:r>
              <a:rPr lang="en-US" altLang="en-US" sz="2700" dirty="0" smtClean="0"/>
              <a:t> products of the sets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dirty="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dirty="0" smtClean="0"/>
              <a:t>, denoted by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dirty="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dirty="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dirty="0" smtClean="0"/>
              <a:t>is the set of ordered           </a:t>
            </a:r>
            <a:r>
              <a:rPr lang="en-US" altLang="en-US" sz="2700" i="1" dirty="0" smtClean="0"/>
              <a:t>n</a:t>
            </a:r>
            <a:r>
              <a:rPr lang="en-US" altLang="en-US" sz="2700" dirty="0" smtClean="0"/>
              <a:t>-</a:t>
            </a:r>
            <a:r>
              <a:rPr lang="en-US" altLang="en-US" sz="2700" dirty="0" err="1" smtClean="0"/>
              <a:t>tuples</a:t>
            </a:r>
            <a:r>
              <a:rPr lang="en-US" altLang="en-US" sz="2700" dirty="0" smtClean="0"/>
              <a:t>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dirty="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dirty="0" smtClean="0"/>
              <a:t>)  where   </a:t>
            </a:r>
            <a:r>
              <a:rPr lang="en-US" altLang="en-US" sz="2700" i="1" dirty="0" err="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dirty="0" err="1" smtClean="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dirty="0" smtClean="0"/>
              <a:t>   belongs to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dirty="0" smtClean="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dirty="0" smtClean="0"/>
              <a:t>                   for </a:t>
            </a:r>
            <a:r>
              <a:rPr lang="en-US" altLang="en-US" sz="2700" i="1" dirty="0" err="1" smtClean="0"/>
              <a:t>i</a:t>
            </a:r>
            <a:r>
              <a:rPr lang="en-US" altLang="en-US" sz="2700" dirty="0" smtClean="0"/>
              <a:t> = </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dirty="0" smtClean="0"/>
              <a:t>, … </a:t>
            </a:r>
            <a:r>
              <a:rPr lang="en-US" altLang="en-US" sz="2700" i="1" dirty="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dirty="0" smtClean="0"/>
              <a:t>. </a:t>
            </a:r>
          </a:p>
          <a:p>
            <a:pPr>
              <a:lnSpc>
                <a:spcPct val="80000"/>
              </a:lnSpc>
              <a:buNone/>
            </a:pPr>
            <a:endParaRPr lang="en-US" altLang="en-US" sz="2700" dirty="0" smtClean="0"/>
          </a:p>
          <a:p>
            <a:pPr>
              <a:lnSpc>
                <a:spcPct val="80000"/>
              </a:lnSpc>
              <a:buNone/>
            </a:pPr>
            <a:endParaRPr lang="en-US" altLang="en-US" sz="2700" dirty="0" smtClean="0"/>
          </a:p>
          <a:p>
            <a:pPr>
              <a:lnSpc>
                <a:spcPct val="80000"/>
              </a:lnSpc>
              <a:buNone/>
            </a:pPr>
            <a:endParaRPr lang="en-US" altLang="en-US" sz="2700" dirty="0" smtClean="0"/>
          </a:p>
          <a:p>
            <a:pPr>
              <a:lnSpc>
                <a:spcPct val="80000"/>
              </a:lnSpc>
            </a:pPr>
            <a:endParaRPr lang="en-US" altLang="en-US" sz="2700" dirty="0" smtClean="0"/>
          </a:p>
          <a:p>
            <a:pPr>
              <a:lnSpc>
                <a:spcPct val="80000"/>
              </a:lnSpc>
              <a:buFont typeface="Wingdings" panose="05000000000000000000" pitchFamily="2" charset="2"/>
              <a:buNone/>
            </a:pPr>
            <a:r>
              <a:rPr lang="en-US" altLang="en-US" sz="2700" b="1" dirty="0" smtClean="0"/>
              <a:t>  Example</a:t>
            </a:r>
            <a:r>
              <a:rPr lang="en-US" altLang="en-US" sz="2700" dirty="0" smtClean="0"/>
              <a:t>: What is </a:t>
            </a:r>
            <a:r>
              <a:rPr lang="en-US" altLang="en-US" sz="2700" i="1" dirty="0" smtClean="0"/>
              <a:t>A</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dirty="0" smtClean="0"/>
              <a:t> </a:t>
            </a:r>
            <a:r>
              <a:rPr lang="en-US" altLang="en-US" sz="2700" i="1" dirty="0" smtClean="0"/>
              <a:t>B</a:t>
            </a:r>
            <a:r>
              <a:rPr lang="en-US" altLang="en-US" sz="2700" b="1" dirty="0" smtClean="0"/>
              <a:t> </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dirty="0" smtClean="0"/>
              <a:t> </a:t>
            </a:r>
            <a:r>
              <a:rPr lang="en-US" altLang="en-US" sz="2700" dirty="0" smtClean="0"/>
              <a:t>C</a:t>
            </a:r>
            <a:r>
              <a:rPr lang="en-US" altLang="en-US" sz="2700" b="1" dirty="0" smtClean="0"/>
              <a:t> </a:t>
            </a:r>
            <a:r>
              <a:rPr lang="en-US" altLang="en-US" sz="2700" dirty="0" smtClean="0"/>
              <a:t>where </a:t>
            </a:r>
            <a:r>
              <a:rPr lang="en-US" altLang="en-US" sz="2700" i="1" dirty="0" smtClean="0"/>
              <a:t>A</a:t>
            </a:r>
            <a:r>
              <a:rPr lang="en-US" altLang="en-US" sz="2700" dirty="0" smtClean="0"/>
              <a:t> = {0,1}, </a:t>
            </a:r>
            <a:r>
              <a:rPr lang="en-US" altLang="en-US" sz="2700" i="1" dirty="0" smtClean="0"/>
              <a:t>B</a:t>
            </a:r>
            <a:r>
              <a:rPr lang="en-US" altLang="en-US" sz="2700" dirty="0" smtClean="0"/>
              <a:t> = {1,2} and    </a:t>
            </a:r>
            <a:r>
              <a:rPr lang="en-US" altLang="en-US" sz="2700" i="1" dirty="0" smtClean="0"/>
              <a:t>C</a:t>
            </a:r>
            <a:r>
              <a:rPr lang="en-US" altLang="en-US" sz="2700" dirty="0" smtClean="0"/>
              <a:t> = {0,1,2}</a:t>
            </a:r>
            <a:endParaRPr lang="en-US" altLang="en-US" sz="2700" b="1" dirty="0" smtClean="0"/>
          </a:p>
          <a:p>
            <a:pPr>
              <a:lnSpc>
                <a:spcPct val="80000"/>
              </a:lnSpc>
              <a:buFont typeface="Wingdings" panose="05000000000000000000" pitchFamily="2" charset="2"/>
              <a:buNone/>
            </a:pPr>
            <a:r>
              <a:rPr lang="en-US" altLang="en-US" sz="2700" b="1" dirty="0" smtClean="0"/>
              <a:t>  Solution: </a:t>
            </a:r>
            <a:r>
              <a:rPr lang="en-US" altLang="en-US" sz="2700" i="1" dirty="0" smtClean="0"/>
              <a:t>A</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dirty="0" smtClean="0"/>
              <a:t> </a:t>
            </a:r>
            <a:r>
              <a:rPr lang="en-US" altLang="en-US" sz="2700" i="1" dirty="0" smtClean="0"/>
              <a:t>B</a:t>
            </a:r>
            <a:r>
              <a:rPr lang="en-US" altLang="en-US" sz="2700" b="1" dirty="0" smtClean="0"/>
              <a:t> </a:t>
            </a:r>
            <a:r>
              <a:rPr lang="en-US" altLang="en-US" sz="2700" dirty="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dirty="0" smtClean="0"/>
              <a:t> </a:t>
            </a:r>
            <a:r>
              <a:rPr lang="en-US" altLang="en-US" sz="2700" dirty="0" smtClean="0"/>
              <a:t>C</a:t>
            </a:r>
            <a:r>
              <a:rPr lang="en-US" altLang="en-US" sz="2700" b="1" dirty="0" smtClean="0"/>
              <a:t> = </a:t>
            </a:r>
            <a:r>
              <a:rPr lang="en-US" altLang="en-US" sz="2700" dirty="0" smtClean="0"/>
              <a:t>{(0,1,0), (0,1,1), (0,1,2),(0,2,0), (0,2,1), (0,2,2),(1,1,0), (1,1,1), (1,1,2), (1,2,0), (1,2,1), (1,1,2)}</a:t>
            </a:r>
            <a:endParaRPr lang="en-US" altLang="en-US" sz="2700" b="1" dirty="0" smtClean="0"/>
          </a:p>
          <a:p>
            <a:pPr>
              <a:lnSpc>
                <a:spcPct val="80000"/>
              </a:lnSpc>
            </a:pPr>
            <a:endParaRPr lang="en-US" altLang="en-US" sz="2700" dirty="0" smtClean="0"/>
          </a:p>
          <a:p>
            <a:pPr>
              <a:lnSpc>
                <a:spcPct val="80000"/>
              </a:lnSpc>
            </a:pPr>
            <a:endParaRPr lang="en-US" altLang="en-US" sz="2700" dirty="0" smtClean="0"/>
          </a:p>
          <a:p>
            <a:pPr>
              <a:lnSpc>
                <a:spcPct val="80000"/>
              </a:lnSpc>
            </a:pPr>
            <a:endParaRPr lang="en-US" altLang="en-US" sz="2700" dirty="0" smtClean="0"/>
          </a:p>
          <a:p>
            <a:pPr>
              <a:lnSpc>
                <a:spcPct val="80000"/>
              </a:lnSpc>
            </a:pPr>
            <a:endParaRPr lang="en-US" altLang="en-US" sz="2700" dirty="0" smtClean="0"/>
          </a:p>
          <a:p>
            <a:pPr>
              <a:lnSpc>
                <a:spcPct val="80000"/>
              </a:lnSpc>
            </a:pPr>
            <a:endParaRPr lang="en-US" altLang="en-US" sz="2700" dirty="0" smtClean="0"/>
          </a:p>
          <a:p>
            <a:pPr>
              <a:lnSpc>
                <a:spcPct val="80000"/>
              </a:lnSpc>
            </a:pPr>
            <a:endParaRPr lang="en-US" altLang="en-US" sz="2700" dirty="0" smtClean="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smtClean="0"/>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smtClean="0"/>
              <a:t>Set Operations</a:t>
            </a:r>
          </a:p>
        </p:txBody>
      </p:sp>
      <p:sp>
        <p:nvSpPr>
          <p:cNvPr id="232451" name="Subtitle 2"/>
          <p:cNvSpPr>
            <a:spLocks noGrp="1"/>
          </p:cNvSpPr>
          <p:nvPr>
            <p:ph type="subTitle" idx="1"/>
          </p:nvPr>
        </p:nvSpPr>
        <p:spPr/>
        <p:txBody>
          <a:bodyPr/>
          <a:lstStyle/>
          <a:p>
            <a:r>
              <a:rPr lang="en-US" altLang="en-US" smtClean="0"/>
              <a:t>Section 2.2</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lnSpcReduction="10000"/>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smtClean="0"/>
              <a:t>Boolean Algebra</a:t>
            </a:r>
          </a:p>
        </p:txBody>
      </p:sp>
      <p:sp>
        <p:nvSpPr>
          <p:cNvPr id="3" name="Content Placeholder 2"/>
          <p:cNvSpPr>
            <a:spLocks noGrp="1"/>
          </p:cNvSpPr>
          <p:nvPr>
            <p:ph idx="1"/>
          </p:nvPr>
        </p:nvSpPr>
        <p:spPr/>
        <p:txBody>
          <a:bodyPr>
            <a:normAutofit/>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smtClean="0"/>
              <a:t>Union</a:t>
            </a:r>
          </a:p>
        </p:txBody>
      </p:sp>
      <p:sp>
        <p:nvSpPr>
          <p:cNvPr id="3" name="Content Placeholder 2"/>
          <p:cNvSpPr>
            <a:spLocks noGrp="1"/>
          </p:cNvSpPr>
          <p:nvPr>
            <p:ph idx="1"/>
          </p:nvPr>
        </p:nvSpPr>
        <p:spPr/>
        <p:txBody>
          <a:bodyPr>
            <a:normAutofit/>
          </a:bodyPr>
          <a:lstStyle/>
          <a:p>
            <a:pPr>
              <a:lnSpc>
                <a:spcPct val="80000"/>
              </a:lnSpc>
            </a:pPr>
            <a:r>
              <a:rPr lang="en-US" altLang="en-US" sz="3000" b="1" smtClean="0"/>
              <a:t>Definition</a:t>
            </a:r>
            <a:r>
              <a:rPr lang="en-US" altLang="en-US" sz="3000" smtClean="0"/>
              <a:t>: Let </a:t>
            </a:r>
            <a:r>
              <a:rPr lang="en-US" altLang="en-US" sz="3000" i="1" smtClean="0"/>
              <a:t>A</a:t>
            </a:r>
            <a:r>
              <a:rPr lang="en-US" altLang="en-US" sz="3000" smtClean="0"/>
              <a:t> and </a:t>
            </a:r>
            <a:r>
              <a:rPr lang="en-US" altLang="en-US" sz="3000" i="1" smtClean="0"/>
              <a:t>B</a:t>
            </a:r>
            <a:r>
              <a:rPr lang="en-US" altLang="en-US" sz="3000" smtClean="0"/>
              <a:t> be sets. The </a:t>
            </a:r>
            <a:r>
              <a:rPr lang="en-US" altLang="en-US" sz="3000" i="1" smtClean="0"/>
              <a:t>union</a:t>
            </a:r>
            <a:r>
              <a:rPr lang="en-US" altLang="en-US" sz="3000" smtClean="0"/>
              <a:t> of the sets </a:t>
            </a:r>
            <a:r>
              <a:rPr lang="en-US" altLang="en-US" sz="3000" i="1" smtClean="0"/>
              <a:t>A</a:t>
            </a:r>
            <a:r>
              <a:rPr lang="en-US" altLang="en-US" sz="3000" smtClean="0"/>
              <a:t> and </a:t>
            </a:r>
            <a:r>
              <a:rPr lang="en-US" altLang="en-US" sz="3000" i="1" smtClean="0"/>
              <a:t>B</a:t>
            </a:r>
            <a:r>
              <a:rPr lang="en-US" altLang="en-US" sz="3000" smtClean="0"/>
              <a:t>, denoted by </a:t>
            </a:r>
            <a:r>
              <a:rPr lang="en-US" altLang="en-US" sz="3000" i="1" smtClean="0">
                <a:ea typeface="Cambria Math" panose="02040503050406030204" pitchFamily="18" charset="0"/>
                <a:cs typeface="Cambria Math" panose="02040503050406030204" pitchFamily="18" charset="0"/>
              </a:rPr>
              <a:t>A</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smtClean="0">
                <a:ea typeface="Cambria Math" panose="02040503050406030204" pitchFamily="18" charset="0"/>
                <a:cs typeface="Cambria Math" panose="02040503050406030204" pitchFamily="18" charset="0"/>
              </a:rPr>
              <a:t>B,</a:t>
            </a:r>
            <a:r>
              <a:rPr lang="en-US" altLang="en-US" sz="3000" i="1" smtClean="0"/>
              <a:t> </a:t>
            </a:r>
            <a:r>
              <a:rPr lang="en-US" altLang="en-US" sz="3000" smtClean="0"/>
              <a:t> is the set:</a:t>
            </a:r>
          </a:p>
          <a:p>
            <a:pPr>
              <a:lnSpc>
                <a:spcPct val="80000"/>
              </a:lnSpc>
              <a:buFont typeface="Wingdings" panose="05000000000000000000" pitchFamily="2" charset="2"/>
              <a:buNone/>
            </a:pPr>
            <a:endParaRPr lang="en-US" altLang="en-US" sz="3000" smtClean="0"/>
          </a:p>
          <a:p>
            <a:pPr>
              <a:lnSpc>
                <a:spcPct val="80000"/>
              </a:lnSpc>
              <a:buFont typeface="Wingdings" panose="05000000000000000000" pitchFamily="2" charset="2"/>
              <a:buNone/>
            </a:pPr>
            <a:endParaRPr lang="en-US" altLang="en-US" sz="3000" smtClean="0"/>
          </a:p>
          <a:p>
            <a:pPr>
              <a:lnSpc>
                <a:spcPct val="80000"/>
              </a:lnSpc>
            </a:pPr>
            <a:r>
              <a:rPr lang="en-US" altLang="en-US" sz="3000" b="1" smtClean="0"/>
              <a:t>Example</a:t>
            </a:r>
            <a:r>
              <a:rPr lang="en-US" altLang="en-US" sz="3000" smtClean="0"/>
              <a:t>: What is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smtClean="0"/>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smtClean="0"/>
              <a:t>?</a:t>
            </a:r>
          </a:p>
          <a:p>
            <a:pPr>
              <a:lnSpc>
                <a:spcPct val="80000"/>
              </a:lnSpc>
              <a:buFont typeface="Wingdings" panose="05000000000000000000" pitchFamily="2" charset="2"/>
              <a:buNone/>
            </a:pPr>
            <a:endParaRPr lang="en-US" altLang="en-US" sz="3000" smtClean="0"/>
          </a:p>
          <a:p>
            <a:pPr>
              <a:lnSpc>
                <a:spcPct val="80000"/>
              </a:lnSpc>
              <a:buFont typeface="Wingdings" panose="05000000000000000000" pitchFamily="2" charset="2"/>
              <a:buNone/>
            </a:pPr>
            <a:r>
              <a:rPr lang="en-US" altLang="en-US" sz="3000" smtClean="0"/>
              <a:t>               </a:t>
            </a:r>
            <a:r>
              <a:rPr lang="en-US" altLang="en-US" sz="3000" b="1" smtClean="0"/>
              <a:t>Solution</a:t>
            </a:r>
            <a:r>
              <a:rPr lang="en-US" altLang="en-US" sz="3000" smtClean="0"/>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smtClean="0"/>
          </a:p>
          <a:p>
            <a:pPr>
              <a:lnSpc>
                <a:spcPct val="80000"/>
              </a:lnSpc>
              <a:buFont typeface="Wingdings" panose="05000000000000000000" pitchFamily="2" charset="2"/>
              <a:buNone/>
            </a:pPr>
            <a:r>
              <a:rPr lang="en-US" altLang="en-US" sz="3000" smtClean="0"/>
              <a:t>             </a:t>
            </a:r>
            <a:r>
              <a:rPr lang="en-US" altLang="en-US" sz="2200" smtClean="0"/>
              <a:t>                                   </a:t>
            </a:r>
            <a:endParaRPr lang="en-US" altLang="en-US" sz="3000" smtClean="0"/>
          </a:p>
          <a:p>
            <a:pPr>
              <a:lnSpc>
                <a:spcPct val="80000"/>
              </a:lnSpc>
              <a:buFont typeface="Wingdings" panose="05000000000000000000" pitchFamily="2" charset="2"/>
              <a:buNone/>
            </a:pPr>
            <a:r>
              <a:rPr lang="en-US" altLang="en-US" sz="3000" smtClean="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smtClean="0"/>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smtClean="0"/>
              <a:t>Definition</a:t>
            </a:r>
            <a:r>
              <a:rPr lang="en-US" altLang="en-US" sz="3000" smtClean="0"/>
              <a:t>:  The </a:t>
            </a:r>
            <a:r>
              <a:rPr lang="en-US" altLang="en-US" sz="3000" i="1" smtClean="0"/>
              <a:t>intersection</a:t>
            </a:r>
            <a:r>
              <a:rPr lang="en-US" altLang="en-US" sz="3000" smtClean="0"/>
              <a:t> of sets </a:t>
            </a:r>
            <a:r>
              <a:rPr lang="en-US" altLang="en-US" sz="3000" i="1" smtClean="0"/>
              <a:t>A</a:t>
            </a:r>
            <a:r>
              <a:rPr lang="en-US" altLang="en-US" sz="3000" smtClean="0"/>
              <a:t> and </a:t>
            </a:r>
            <a:r>
              <a:rPr lang="en-US" altLang="en-US" sz="3000" i="1" smtClean="0"/>
              <a:t>B</a:t>
            </a:r>
            <a:r>
              <a:rPr lang="en-US" altLang="en-US" sz="3000" smtClean="0"/>
              <a:t>, denoted by   </a:t>
            </a:r>
            <a:r>
              <a:rPr lang="en-US" altLang="en-US" sz="3000" i="1" smtClean="0">
                <a:ea typeface="Cambria Math" panose="02040503050406030204" pitchFamily="18" charset="0"/>
                <a:cs typeface="Cambria Math" panose="02040503050406030204" pitchFamily="18" charset="0"/>
              </a:rPr>
              <a:t>A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smtClean="0">
                <a:ea typeface="Cambria Math" panose="02040503050406030204" pitchFamily="18" charset="0"/>
                <a:cs typeface="Cambria Math" panose="02040503050406030204" pitchFamily="18" charset="0"/>
              </a:rPr>
              <a:t>B,</a:t>
            </a:r>
            <a:r>
              <a:rPr lang="en-US" altLang="en-US" sz="3000" smtClean="0"/>
              <a:t>  is</a:t>
            </a:r>
          </a:p>
          <a:p>
            <a:pPr>
              <a:lnSpc>
                <a:spcPct val="80000"/>
              </a:lnSpc>
            </a:pPr>
            <a:endParaRPr lang="en-US" altLang="en-US" sz="3000" smtClean="0"/>
          </a:p>
          <a:p>
            <a:pPr>
              <a:lnSpc>
                <a:spcPct val="80000"/>
              </a:lnSpc>
            </a:pPr>
            <a:r>
              <a:rPr lang="en-US" altLang="en-US" sz="3000" smtClean="0"/>
              <a:t>Note if the intersection is empty, then </a:t>
            </a:r>
            <a:r>
              <a:rPr lang="en-US" altLang="en-US" sz="3000" i="1" smtClean="0"/>
              <a:t>A</a:t>
            </a:r>
            <a:r>
              <a:rPr lang="en-US" altLang="en-US" sz="3000" b="1" smtClean="0"/>
              <a:t> </a:t>
            </a:r>
            <a:r>
              <a:rPr lang="en-US" altLang="en-US" sz="3000" smtClean="0"/>
              <a:t>and </a:t>
            </a:r>
            <a:r>
              <a:rPr lang="en-US" altLang="en-US" sz="3000" i="1" smtClean="0"/>
              <a:t>B</a:t>
            </a:r>
            <a:r>
              <a:rPr lang="en-US" altLang="en-US" sz="3000" smtClean="0"/>
              <a:t> are said to be </a:t>
            </a:r>
            <a:r>
              <a:rPr lang="en-US" altLang="en-US" sz="3000" i="1" smtClean="0"/>
              <a:t>disjoint</a:t>
            </a:r>
            <a:r>
              <a:rPr lang="en-US" altLang="en-US" sz="3000" smtClean="0"/>
              <a:t>.</a:t>
            </a:r>
          </a:p>
          <a:p>
            <a:pPr>
              <a:lnSpc>
                <a:spcPct val="80000"/>
              </a:lnSpc>
            </a:pPr>
            <a:r>
              <a:rPr lang="en-US" altLang="en-US" sz="3000" b="1" smtClean="0"/>
              <a:t>Example</a:t>
            </a:r>
            <a:r>
              <a:rPr lang="en-US" altLang="en-US" sz="3000" smtClean="0"/>
              <a:t>: What is?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smtClean="0"/>
              <a:t>Example:</a:t>
            </a:r>
            <a:r>
              <a:rPr lang="en-US" altLang="en-US" sz="3000" smtClean="0"/>
              <a:t>What is?  </a:t>
            </a:r>
          </a:p>
          <a:p>
            <a:pPr>
              <a:lnSpc>
                <a:spcPct val="80000"/>
              </a:lnSpc>
              <a:buFont typeface="Wingdings" panose="05000000000000000000" pitchFamily="2" charset="2"/>
              <a:buNone/>
            </a:pP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smtClean="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smtClean="0"/>
              <a:t>Complement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smtClean="0"/>
              <a:t>  </a:t>
            </a:r>
            <a:r>
              <a:rPr lang="en-US" altLang="en-US" sz="2400" b="1" smtClean="0"/>
              <a:t>Definition</a:t>
            </a:r>
            <a:r>
              <a:rPr lang="en-US" altLang="en-US" sz="2400" smtClean="0"/>
              <a:t>: If </a:t>
            </a:r>
            <a:r>
              <a:rPr lang="en-US" altLang="en-US" sz="2400" i="1" smtClean="0"/>
              <a:t>A</a:t>
            </a:r>
            <a:r>
              <a:rPr lang="en-US" altLang="en-US" sz="2400" smtClean="0"/>
              <a:t> is a set, then the complement of the </a:t>
            </a:r>
            <a:r>
              <a:rPr lang="en-US" altLang="en-US" sz="2400" i="1" smtClean="0"/>
              <a:t>A</a:t>
            </a:r>
            <a:r>
              <a:rPr lang="en-US" altLang="en-US" sz="2400" b="1" smtClean="0"/>
              <a:t> </a:t>
            </a:r>
            <a:r>
              <a:rPr lang="en-US" altLang="en-US" sz="2400" smtClean="0"/>
              <a:t>(with respect to </a:t>
            </a:r>
            <a:r>
              <a:rPr lang="en-US" altLang="en-US" sz="2400" i="1" smtClean="0">
                <a:ea typeface="Cambria Math" panose="02040503050406030204" pitchFamily="18" charset="0"/>
                <a:cs typeface="Cambria Math" panose="02040503050406030204" pitchFamily="18" charset="0"/>
              </a:rPr>
              <a:t>U</a:t>
            </a:r>
            <a:r>
              <a:rPr lang="en-US" altLang="en-US" sz="2400" smtClean="0"/>
              <a:t>), denoted by </a:t>
            </a:r>
            <a:r>
              <a:rPr lang="en-US" altLang="en-US" sz="2400" i="1" smtClean="0"/>
              <a:t>Ā</a:t>
            </a:r>
            <a:r>
              <a:rPr lang="en-US" altLang="en-US" sz="2400" smtClean="0"/>
              <a:t> is the set  </a:t>
            </a:r>
            <a:r>
              <a:rPr lang="en-US" altLang="en-US" sz="2400" i="1" smtClean="0">
                <a:ea typeface="Cambria Math" panose="02040503050406030204" pitchFamily="18" charset="0"/>
                <a:cs typeface="Cambria Math" panose="02040503050406030204" pitchFamily="18" charset="0"/>
              </a:rPr>
              <a:t>U</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smtClean="0"/>
              <a:t>                       </a:t>
            </a:r>
            <a:r>
              <a:rPr lang="en-US" altLang="en-US" sz="2400" i="1" smtClean="0">
                <a:ea typeface="Cambria Math" panose="02040503050406030204" pitchFamily="18" charset="0"/>
                <a:cs typeface="Cambria Math" panose="02040503050406030204" pitchFamily="18" charset="0"/>
              </a:rPr>
              <a:t>Ā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ea typeface="Cambria Math" panose="02040503050406030204" pitchFamily="18" charset="0"/>
                <a:cs typeface="Cambria Math" panose="02040503050406030204" pitchFamily="18" charset="0"/>
              </a:rPr>
              <a:t>x</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U</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x</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ea typeface="Cambria Math" panose="02040503050406030204" pitchFamily="18" charset="0"/>
                <a:cs typeface="Cambria Math" panose="02040503050406030204" pitchFamily="18" charset="0"/>
              </a:rPr>
              <a:t>A</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smtClean="0"/>
              <a:t>  (The complement of A is sometimes denoted by </a:t>
            </a:r>
            <a:r>
              <a:rPr lang="en-US" altLang="en-US" sz="2400" i="1" smtClean="0"/>
              <a:t>A</a:t>
            </a:r>
            <a:r>
              <a:rPr lang="en-US" altLang="en-US" sz="2400" i="1" baseline="30000" smtClean="0"/>
              <a:t>c </a:t>
            </a:r>
            <a:r>
              <a:rPr lang="en-US" altLang="en-US" sz="2400" i="1" smtClean="0"/>
              <a:t>.</a:t>
            </a:r>
            <a:r>
              <a:rPr lang="en-US" altLang="en-US" sz="2400" smtClean="0"/>
              <a:t>)</a:t>
            </a:r>
          </a:p>
          <a:p>
            <a:pPr>
              <a:buFont typeface="Wingdings" panose="05000000000000000000" pitchFamily="2" charset="2"/>
              <a:buNone/>
            </a:pPr>
            <a:r>
              <a:rPr lang="en-US" altLang="en-US" sz="2400" b="1" smtClean="0"/>
              <a:t>  Example</a:t>
            </a:r>
            <a:r>
              <a:rPr lang="en-US" altLang="en-US" sz="2400" smtClean="0"/>
              <a:t>: If </a:t>
            </a:r>
            <a:r>
              <a:rPr lang="en-US" altLang="en-US" sz="2400" i="1" smtClean="0"/>
              <a:t>U</a:t>
            </a:r>
            <a:r>
              <a:rPr lang="en-US" altLang="en-US" sz="2400" smtClean="0"/>
              <a:t> is the positive integers less than 100, what is the complement of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smtClean="0">
                <a:ea typeface="Cambria Math" panose="02040503050406030204" pitchFamily="18" charset="0"/>
                <a:cs typeface="Cambria Math" panose="02040503050406030204" pitchFamily="18" charset="0"/>
              </a:rPr>
              <a:t>x</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x</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smtClean="0">
                <a:ea typeface="Cambria Math" panose="02040503050406030204" pitchFamily="18" charset="0"/>
                <a:cs typeface="Cambria Math" panose="02040503050406030204" pitchFamily="18" charset="0"/>
              </a:rPr>
              <a:t>x</a:t>
            </a:r>
            <a:r>
              <a:rPr lang="en-US" altLang="en-US" sz="2400" smtClean="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ea typeface="Cambria Math" panose="02040503050406030204" pitchFamily="18" charset="0"/>
                <a:cs typeface="Cambria Math" panose="02040503050406030204" pitchFamily="18" charset="0"/>
              </a:rPr>
              <a:t>x</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smtClean="0"/>
              <a:t>Difference</a:t>
            </a:r>
          </a:p>
        </p:txBody>
      </p:sp>
      <p:sp>
        <p:nvSpPr>
          <p:cNvPr id="238595" name="Content Placeholder 2"/>
          <p:cNvSpPr>
            <a:spLocks noGrp="1"/>
          </p:cNvSpPr>
          <p:nvPr>
            <p:ph idx="1"/>
          </p:nvPr>
        </p:nvSpPr>
        <p:spPr/>
        <p:txBody>
          <a:bodyPr/>
          <a:lstStyle/>
          <a:p>
            <a:r>
              <a:rPr lang="en-US" altLang="en-US" sz="2800" b="1" smtClean="0"/>
              <a:t>Definition</a:t>
            </a:r>
            <a:r>
              <a:rPr lang="en-US" altLang="en-US" sz="2800" smtClean="0"/>
              <a:t>: Let  </a:t>
            </a:r>
            <a:r>
              <a:rPr lang="en-US" altLang="en-US" sz="2800" i="1" smtClean="0"/>
              <a:t>A </a:t>
            </a:r>
            <a:r>
              <a:rPr lang="en-US" altLang="en-US" sz="2800" smtClean="0"/>
              <a:t>and </a:t>
            </a:r>
            <a:r>
              <a:rPr lang="en-US" altLang="en-US" sz="2800" i="1" smtClean="0"/>
              <a:t>B</a:t>
            </a:r>
            <a:r>
              <a:rPr lang="en-US" altLang="en-US" sz="2800" smtClean="0"/>
              <a:t> be sets. The </a:t>
            </a:r>
            <a:r>
              <a:rPr lang="en-US" altLang="en-US" sz="2800" i="1" smtClean="0"/>
              <a:t>difference</a:t>
            </a:r>
            <a:r>
              <a:rPr lang="en-US" altLang="en-US" sz="2800" smtClean="0"/>
              <a:t> of </a:t>
            </a:r>
            <a:r>
              <a:rPr lang="en-US" altLang="en-US" sz="2800" i="1" smtClean="0"/>
              <a:t>A</a:t>
            </a:r>
            <a:r>
              <a:rPr lang="en-US" altLang="en-US" sz="2800" smtClean="0"/>
              <a:t> and </a:t>
            </a:r>
            <a:r>
              <a:rPr lang="en-US" altLang="en-US" sz="2800" i="1" smtClean="0"/>
              <a:t>B</a:t>
            </a:r>
            <a:r>
              <a:rPr lang="en-US" altLang="en-US" sz="2800" smtClean="0"/>
              <a:t>, denoted by </a:t>
            </a:r>
            <a:r>
              <a:rPr lang="en-US" altLang="en-US" sz="2800" i="1" smtClean="0"/>
              <a:t>A</a:t>
            </a:r>
            <a:r>
              <a:rPr lang="en-US" altLang="en-US" sz="2800" smtClean="0"/>
              <a:t> – </a:t>
            </a:r>
            <a:r>
              <a:rPr lang="en-US" altLang="en-US" sz="2800" i="1" smtClean="0"/>
              <a:t>B</a:t>
            </a:r>
            <a:r>
              <a:rPr lang="en-US" altLang="en-US" sz="2800" smtClean="0"/>
              <a:t>, is the set containing the elements of </a:t>
            </a:r>
            <a:r>
              <a:rPr lang="en-US" altLang="en-US" sz="2800" i="1" smtClean="0"/>
              <a:t>A</a:t>
            </a:r>
            <a:r>
              <a:rPr lang="en-US" altLang="en-US" sz="2800" smtClean="0"/>
              <a:t> that are not in </a:t>
            </a:r>
            <a:r>
              <a:rPr lang="en-US" altLang="en-US" sz="2800" i="1" smtClean="0"/>
              <a:t>B</a:t>
            </a:r>
            <a:r>
              <a:rPr lang="en-US" altLang="en-US" sz="2800" smtClean="0"/>
              <a:t>. The difference of </a:t>
            </a:r>
            <a:r>
              <a:rPr lang="en-US" altLang="en-US" sz="2800" i="1" smtClean="0"/>
              <a:t>A</a:t>
            </a:r>
            <a:r>
              <a:rPr lang="en-US" altLang="en-US" sz="2800" smtClean="0"/>
              <a:t> and </a:t>
            </a:r>
            <a:r>
              <a:rPr lang="en-US" altLang="en-US" sz="2800" i="1" smtClean="0"/>
              <a:t>B</a:t>
            </a:r>
            <a:r>
              <a:rPr lang="en-US" altLang="en-US" sz="2800" smtClean="0"/>
              <a:t> is also called the complement of </a:t>
            </a:r>
            <a:r>
              <a:rPr lang="en-US" altLang="en-US" sz="2800" i="1" smtClean="0"/>
              <a:t>B</a:t>
            </a:r>
            <a:r>
              <a:rPr lang="en-US" altLang="en-US" sz="2800" smtClean="0"/>
              <a:t> with respect to </a:t>
            </a:r>
            <a:r>
              <a:rPr lang="en-US" altLang="en-US" sz="2800" i="1" smtClean="0"/>
              <a:t>A</a:t>
            </a:r>
            <a:r>
              <a:rPr lang="en-US" altLang="en-US" sz="2800" smtClean="0"/>
              <a:t>.</a:t>
            </a:r>
          </a:p>
          <a:p>
            <a:pPr>
              <a:buFont typeface="Wingdings" panose="05000000000000000000" pitchFamily="2" charset="2"/>
              <a:buNone/>
            </a:pPr>
            <a:r>
              <a:rPr lang="en-US" altLang="en-US" sz="2800" smtClean="0"/>
              <a:t>               </a:t>
            </a:r>
            <a:r>
              <a:rPr lang="en-US" altLang="en-US" sz="2800" i="1" smtClean="0"/>
              <a:t>A</a:t>
            </a:r>
            <a:r>
              <a:rPr lang="en-US" altLang="en-US" sz="2800" smtClean="0"/>
              <a:t> – </a:t>
            </a:r>
            <a:r>
              <a:rPr lang="en-US" altLang="en-US" sz="2800" i="1" smtClean="0"/>
              <a:t>B</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smtClean="0">
                <a:ea typeface="Cambria Math" panose="02040503050406030204" pitchFamily="18" charset="0"/>
                <a:cs typeface="Cambria Math" panose="02040503050406030204" pitchFamily="18" charset="0"/>
              </a:rPr>
              <a:t>x</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smtClean="0">
                <a:ea typeface="Cambria Math" panose="02040503050406030204" pitchFamily="18" charset="0"/>
                <a:cs typeface="Cambria Math" panose="02040503050406030204" pitchFamily="18" charset="0"/>
              </a:rPr>
              <a:t>x</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smtClean="0">
                <a:ea typeface="Cambria Math" panose="02040503050406030204" pitchFamily="18" charset="0"/>
                <a:cs typeface="Cambria Math" panose="02040503050406030204" pitchFamily="18" charset="0"/>
              </a:rPr>
              <a:t>x</a:t>
            </a:r>
            <a:r>
              <a:rPr lang="en-US" altLang="en-US" sz="28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smtClean="0">
                <a:ea typeface="Cambria Math" panose="02040503050406030204" pitchFamily="18" charset="0"/>
                <a:cs typeface="Cambria Math" panose="02040503050406030204" pitchFamily="18" charset="0"/>
              </a:rPr>
              <a:t>B</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smtClean="0">
                <a:ea typeface="Cambria Math" panose="02040503050406030204" pitchFamily="18" charset="0"/>
                <a:cs typeface="Cambria Math" panose="02040503050406030204" pitchFamily="18" charset="0"/>
              </a:rPr>
              <a:t>A</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smtClean="0">
                <a:ea typeface="Cambria Math" panose="02040503050406030204" pitchFamily="18" charset="0"/>
                <a:cs typeface="Cambria Math" panose="02040503050406030204" pitchFamily="18" charset="0"/>
                <a:sym typeface="Symbol" panose="05050102010706020507" pitchFamily="18" charset="2"/>
              </a:rPr>
              <a:t>B</a:t>
            </a:r>
            <a:endParaRPr lang="en-US" altLang="en-US" sz="2800" i="1" smtClean="0">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2247900" y="4297363"/>
            <a:ext cx="3505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extLst>
          </p:cNvPr>
          <p:cNvSpPr>
            <a:spLocks noGrp="1" noChangeArrowheads="1"/>
          </p:cNvSpPr>
          <p:nvPr>
            <p:ph type="title"/>
          </p:nvPr>
        </p:nvSpPr>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21</a:t>
            </a:fld>
            <a:endParaRPr lang="en-US" altLang="en-US" sz="1000" smtClean="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en-US" sz="4000" smtClean="0"/>
              <a:t>The Cardinality of the Union of Two Sets</a:t>
            </a:r>
          </a:p>
        </p:txBody>
      </p:sp>
      <p:sp>
        <p:nvSpPr>
          <p:cNvPr id="13" name="Content Placeholder 2"/>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a:t>Inclusion-Exclusion</a:t>
            </a:r>
          </a:p>
          <a:p>
            <a:pPr eaLnBrk="1" hangingPunct="1">
              <a:lnSpc>
                <a:spcPct val="80000"/>
              </a:lnSpc>
              <a:spcBef>
                <a:spcPct val="20000"/>
              </a:spcBef>
              <a:buClr>
                <a:srgbClr val="FFFFFF"/>
              </a:buClr>
              <a:buSzPct val="95000"/>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r>
              <a:rPr lang="en-US" altLang="en-US" b="1"/>
              <a:t>Example</a:t>
            </a:r>
            <a:r>
              <a:rPr lang="en-US" altLang="en-US"/>
              <a:t>: Let </a:t>
            </a:r>
            <a:r>
              <a:rPr lang="en-US" altLang="en-US" i="1"/>
              <a:t>A</a:t>
            </a:r>
            <a:r>
              <a:rPr lang="en-US" altLang="en-US"/>
              <a:t> be the math majors in your class and </a:t>
            </a:r>
            <a:r>
              <a:rPr lang="en-US" altLang="en-US" i="1"/>
              <a:t>B</a:t>
            </a:r>
            <a:r>
              <a:rPr lang="en-US" altLang="en-US"/>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a:t>We will return to this principle in Chapter 6 and Chapter 8 where we will derive a formula for the cardinality of the union of </a:t>
            </a:r>
            <a:r>
              <a:rPr lang="en-US" altLang="en-US" i="1"/>
              <a:t>n</a:t>
            </a:r>
            <a:r>
              <a:rPr lang="en-US" altLang="en-US"/>
              <a:t> sets, where </a:t>
            </a:r>
            <a:r>
              <a:rPr lang="en-US" altLang="en-US" i="1"/>
              <a:t>n</a:t>
            </a:r>
            <a:r>
              <a:rPr lang="en-US" altLang="en-US"/>
              <a:t> is a positive integer.</a:t>
            </a:r>
          </a:p>
          <a:p>
            <a:pPr>
              <a:lnSpc>
                <a:spcPct val="80000"/>
              </a:lnSpc>
              <a:spcBef>
                <a:spcPct val="20000"/>
              </a:spcBef>
              <a:buClr>
                <a:srgbClr val="FFFFFF"/>
              </a:buClr>
              <a:buSzPct val="95000"/>
            </a:pPr>
            <a:r>
              <a:rPr lang="en-US" altLang="en-US"/>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smtClean="0"/>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smtClean="0"/>
              <a:t>Example</a:t>
            </a:r>
            <a:r>
              <a:rPr lang="en-US" altLang="en-US" sz="2000" smtClean="0"/>
              <a:t>: </a:t>
            </a:r>
            <a:r>
              <a:rPr lang="en-US" altLang="en-US" sz="2000" i="1" smtClean="0"/>
              <a:t>U</a:t>
            </a:r>
            <a:r>
              <a:rPr lang="en-US" altLang="en-US" sz="2000" smtClean="0"/>
              <a:t> =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smtClean="0"/>
              <a:t>,</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smtClean="0"/>
              <a:t>}  </a:t>
            </a:r>
            <a:r>
              <a:rPr lang="en-US" altLang="en-US" sz="2000" i="1" smtClean="0"/>
              <a:t>A</a:t>
            </a:r>
            <a:r>
              <a:rPr lang="en-US" altLang="en-US" sz="2000" smtClean="0"/>
              <a:t> =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smtClean="0"/>
              <a:t>},    </a:t>
            </a:r>
            <a:r>
              <a:rPr lang="en-US" altLang="en-US" sz="2000" i="1" smtClean="0"/>
              <a:t>B</a:t>
            </a:r>
            <a:r>
              <a:rPr lang="en-US" altLang="en-US" sz="2000" smtClean="0"/>
              <a:t>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smtClean="0"/>
              <a:t>}</a:t>
            </a: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ea typeface="Cambria Math" panose="02040503050406030204" pitchFamily="18" charset="0"/>
                <a:cs typeface="Cambria Math" panose="02040503050406030204" pitchFamily="18" charset="0"/>
              </a:rPr>
              <a:t>B</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smtClean="0">
                <a:ea typeface="Cambria Math" panose="02040503050406030204" pitchFamily="18" charset="0"/>
                <a:cs typeface="Cambria Math" panose="02040503050406030204" pitchFamily="18" charset="0"/>
              </a:rPr>
              <a:t>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smtClean="0"/>
              <a:t>}</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ea typeface="Cambria Math" panose="02040503050406030204" pitchFamily="18" charset="0"/>
                <a:cs typeface="Cambria Math" panose="02040503050406030204" pitchFamily="18" charset="0"/>
              </a:rPr>
              <a:t>B</a:t>
            </a:r>
            <a:r>
              <a:rPr lang="en-US" altLang="en-US" sz="1600" b="1" smtClean="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 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smtClean="0"/>
              <a:t>}</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Ā</a:t>
            </a:r>
            <a:r>
              <a:rPr lang="en-US" altLang="en-US" sz="1600" b="1" smtClean="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  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smtClean="0"/>
              <a:t>}</a:t>
            </a:r>
            <a:endParaRPr lang="en-US" altLang="en-US" sz="1600"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smtClean="0">
                <a:ea typeface="Cambria Math" panose="02040503050406030204" pitchFamily="18" charset="0"/>
                <a:cs typeface="Cambria Math" panose="02040503050406030204" pitchFamily="18" charset="0"/>
              </a:rPr>
              <a:t>Solution:</a:t>
            </a:r>
            <a:r>
              <a:rPr lang="en-US" altLang="en-US" sz="1600" smtClean="0"/>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smtClean="0"/>
              <a:t>}</a:t>
            </a:r>
            <a:endPar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smtClean="0">
                <a:ea typeface="Cambria Math" panose="02040503050406030204" pitchFamily="18" charset="0"/>
                <a:cs typeface="Cambria Math" panose="02040503050406030204" pitchFamily="18" charset="0"/>
              </a:rPr>
              <a:t>B</a:t>
            </a:r>
            <a:r>
              <a:rPr lang="en-US" altLang="en-US" sz="1600" b="1" smtClean="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  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smtClean="0"/>
              <a:t>} </a:t>
            </a:r>
            <a:endParaRPr lang="en-US" altLang="en-US" sz="1600"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B</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smtClean="0"/>
              <a:t>} </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smtClean="0"/>
          </a:p>
          <a:p>
            <a:pPr marL="735013" lvl="1" indent="-342900">
              <a:buFont typeface="Wingdings" panose="05000000000000000000" pitchFamily="2" charset="2"/>
              <a:buNone/>
            </a:pPr>
            <a:endParaRPr lang="en-US" altLang="en-US" smtClean="0"/>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xmlns="" val="0"/>
              </a:ext>
            </a:extLst>
          </a:blip>
          <a:srcRect/>
          <a:stretch>
            <a:fillRect/>
          </a:stretch>
        </p:blipFill>
        <p:spPr bwMode="auto">
          <a:xfrm>
            <a:off x="1295400" y="4114800"/>
            <a:ext cx="128588" cy="150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p:txBody>
          <a:bodyPr/>
          <a:lstStyle/>
          <a:p>
            <a:r>
              <a:rPr lang="en-US" altLang="en-US" smtClean="0"/>
              <a:t>Symmetric Difference (</a:t>
            </a:r>
            <a:r>
              <a:rPr lang="en-US" altLang="en-US" i="1" smtClean="0"/>
              <a:t>optional</a:t>
            </a:r>
            <a:r>
              <a:rPr lang="en-US" altLang="en-US" smtClean="0"/>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smtClean="0"/>
              <a:t> </a:t>
            </a:r>
            <a:r>
              <a:rPr lang="en-US" altLang="en-US" sz="2800" b="1" smtClean="0"/>
              <a:t>Definition</a:t>
            </a:r>
            <a:r>
              <a:rPr lang="en-US" altLang="en-US" sz="2800" smtClean="0"/>
              <a:t>: The </a:t>
            </a:r>
            <a:r>
              <a:rPr lang="en-US" altLang="en-US" sz="2800" i="1" smtClean="0"/>
              <a:t>symmetric difference </a:t>
            </a:r>
            <a:r>
              <a:rPr lang="en-US" altLang="en-US" sz="2800" smtClean="0"/>
              <a:t>of </a:t>
            </a:r>
            <a:r>
              <a:rPr lang="en-US" altLang="en-US" sz="2800" b="1" smtClean="0"/>
              <a:t>A</a:t>
            </a:r>
            <a:r>
              <a:rPr lang="en-US" altLang="en-US" sz="2800" smtClean="0"/>
              <a:t> and </a:t>
            </a:r>
            <a:r>
              <a:rPr lang="en-US" altLang="en-US" sz="2800" b="1" smtClean="0"/>
              <a:t>B</a:t>
            </a:r>
            <a:r>
              <a:rPr lang="en-US" altLang="en-US" sz="2800" smtClean="0"/>
              <a:t>, denoted by                is the set</a:t>
            </a:r>
          </a:p>
          <a:p>
            <a:endParaRPr lang="en-US" altLang="en-US" sz="2800" smtClean="0"/>
          </a:p>
          <a:p>
            <a:pPr>
              <a:buFont typeface="Wingdings" panose="05000000000000000000" pitchFamily="2" charset="2"/>
              <a:buNone/>
            </a:pPr>
            <a:r>
              <a:rPr lang="en-US" altLang="en-US" sz="2800" b="1" smtClean="0"/>
              <a:t> Example</a:t>
            </a:r>
            <a:r>
              <a:rPr lang="en-US" altLang="en-US" sz="2800" smtClean="0"/>
              <a:t>:</a:t>
            </a:r>
          </a:p>
          <a:p>
            <a:pPr lvl="1">
              <a:buFont typeface="Wingdings" panose="05000000000000000000" pitchFamily="2" charset="2"/>
              <a:buNone/>
            </a:pPr>
            <a:r>
              <a:rPr lang="en-US" altLang="en-US" sz="2400" i="1" smtClean="0">
                <a:ea typeface="Cambria Math" panose="02040503050406030204" pitchFamily="18" charset="0"/>
                <a:cs typeface="Cambria Math" panose="02040503050406030204" pitchFamily="18" charset="0"/>
              </a:rPr>
              <a:t>U</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sz="2400" i="1" smtClean="0">
                <a:ea typeface="Cambria Math" panose="02040503050406030204" pitchFamily="18" charset="0"/>
                <a:cs typeface="Cambria Math" panose="02040503050406030204" pitchFamily="18" charset="0"/>
              </a:rPr>
              <a:t>A</a:t>
            </a:r>
            <a:r>
              <a:rPr lang="en-US" altLang="en-US" sz="2400" smtClean="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{1,2,3,4,5}   </a:t>
            </a:r>
            <a:r>
              <a:rPr lang="en-US" altLang="en-US" sz="2400" i="1" smtClean="0">
                <a:ea typeface="Cambria Math" panose="02040503050406030204" pitchFamily="18" charset="0"/>
                <a:cs typeface="Cambria Math" panose="02040503050406030204" pitchFamily="18" charset="0"/>
              </a:rPr>
              <a:t>B</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sz="2400" smtClean="0"/>
              <a:t>What is:</a:t>
            </a:r>
            <a:r>
              <a:rPr lang="en-US" altLang="en-US" sz="24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sz="2400" b="1" smtClean="0">
                <a:ea typeface="Cambria Math" panose="02040503050406030204" pitchFamily="18" charset="0"/>
                <a:cs typeface="Cambria Math" panose="02040503050406030204" pitchFamily="18" charset="0"/>
              </a:rPr>
              <a:t>Solution</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sz="2400" smtClean="0"/>
          </a:p>
          <a:p>
            <a:pPr lvl="1">
              <a:buFont typeface="Wingdings" panose="05000000000000000000" pitchFamily="2" charset="2"/>
              <a:buNone/>
            </a:pPr>
            <a:endParaRPr lang="en-US" altLang="en-US" sz="2400" smtClean="0"/>
          </a:p>
          <a:p>
            <a:pPr>
              <a:buFont typeface="Wingdings" panose="05000000000000000000" pitchFamily="2" charset="2"/>
              <a:buNone/>
            </a:pPr>
            <a:endParaRPr lang="en-US" altLang="en-US" smtClean="0"/>
          </a:p>
        </p:txBody>
      </p:sp>
      <p:pic>
        <p:nvPicPr>
          <p:cNvPr id="241668" name="Picture 4" descr="addin_tmp.png"/>
          <p:cNvPicPr>
            <a:picLocks noChangeAspect="1"/>
          </p:cNvPicPr>
          <p:nvPr>
            <p:custDataLst>
              <p:tags r:id="rId1"/>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2471738" y="2787650"/>
            <a:ext cx="305117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1669" name="Picture 6" descr="addin_tmp.png"/>
          <p:cNvPicPr>
            <a:picLocks noChangeAspect="1"/>
          </p:cNvPicPr>
          <p:nvPr>
            <p:custDataLst>
              <p:tags r:id="rId2"/>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2971800" y="2170113"/>
            <a:ext cx="10255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1670" name="Picture 8"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1671" name="Group 34"/>
          <p:cNvGrpSpPr>
            <a:grpSpLocks/>
          </p:cNvGrpSpPr>
          <p:nvPr/>
        </p:nvGrpSpPr>
        <p:grpSpPr bwMode="auto">
          <a:xfrm>
            <a:off x="4953000" y="3581400"/>
            <a:ext cx="3494088" cy="2057400"/>
            <a:chOff x="4953000" y="3581400"/>
            <a:chExt cx="3493476" cy="2057400"/>
          </a:xfrm>
        </p:grpSpPr>
        <p:sp>
          <p:nvSpPr>
            <p:cNvPr id="10" name="Rectangle 9"/>
            <p:cNvSpPr/>
            <p:nvPr/>
          </p:nvSpPr>
          <p:spPr>
            <a:xfrm>
              <a:off x="4953000" y="3581400"/>
              <a:ext cx="3352213"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307" y="4191000"/>
              <a:ext cx="131263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986" y="4191000"/>
              <a:ext cx="131263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1679"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1680"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1681"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986" y="4319588"/>
              <a:ext cx="574574"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1672" name="TextBox 21"/>
          <p:cNvSpPr txBox="1">
            <a:spLocks noChangeArrowheads="1"/>
          </p:cNvSpPr>
          <p:nvPr/>
        </p:nvSpPr>
        <p:spPr bwMode="auto">
          <a:xfrm>
            <a:off x="5638800" y="5943600"/>
            <a:ext cx="2438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1670"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1670"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41675" name="Picture 17" descr="addin_tmp.png"/>
          <p:cNvPicPr>
            <a:picLocks noChangeAspect="1"/>
          </p:cNvPicPr>
          <p:nvPr>
            <p:custDataLst>
              <p:tags r:id="rId4"/>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976313" y="2787650"/>
            <a:ext cx="10255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smtClean="0"/>
              <a:t>Symmetric Difference (</a:t>
            </a:r>
            <a:r>
              <a:rPr lang="en-US" altLang="en-US" i="1" smtClean="0"/>
              <a:t>optional</a:t>
            </a:r>
            <a:r>
              <a:rPr lang="en-US" altLang="en-US" smtClean="0"/>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The </a:t>
            </a:r>
            <a:r>
              <a:rPr lang="en-US" altLang="en-US" i="1" smtClean="0"/>
              <a:t>symmetric difference </a:t>
            </a:r>
            <a:r>
              <a:rPr lang="en-US" altLang="en-US" smtClean="0"/>
              <a:t>of </a:t>
            </a:r>
            <a:r>
              <a:rPr lang="en-US" altLang="en-US" b="1" smtClean="0"/>
              <a:t>A</a:t>
            </a:r>
            <a:r>
              <a:rPr lang="en-US" altLang="en-US" smtClean="0"/>
              <a:t> and </a:t>
            </a:r>
            <a:r>
              <a:rPr lang="en-US" altLang="en-US" b="1" smtClean="0"/>
              <a:t>B</a:t>
            </a:r>
            <a:r>
              <a:rPr lang="en-US" altLang="en-US" smtClean="0"/>
              <a:t>, denoted by                   is the set</a:t>
            </a:r>
          </a:p>
          <a:p>
            <a:endParaRPr lang="en-US" altLang="en-US" smtClean="0"/>
          </a:p>
          <a:p>
            <a:pPr>
              <a:buFont typeface="Wingdings" panose="05000000000000000000" pitchFamily="2" charset="2"/>
              <a:buNone/>
            </a:pPr>
            <a:r>
              <a:rPr lang="en-US" altLang="en-US" b="1" smtClean="0"/>
              <a:t> Example</a:t>
            </a:r>
            <a:r>
              <a:rPr lang="en-US" altLang="en-US" smtClean="0"/>
              <a:t>:</a:t>
            </a:r>
          </a:p>
          <a:p>
            <a:pPr lvl="1">
              <a:buFont typeface="Wingdings" panose="05000000000000000000" pitchFamily="2" charset="2"/>
              <a:buNone/>
            </a:pPr>
            <a:r>
              <a:rPr lang="en-US" altLang="en-US" i="1" smtClean="0">
                <a:ea typeface="Cambria Math" panose="02040503050406030204" pitchFamily="18" charset="0"/>
                <a:cs typeface="Cambria Math" panose="02040503050406030204" pitchFamily="18" charset="0"/>
              </a:rPr>
              <a:t>U</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smtClean="0">
                <a:ea typeface="Cambria Math" panose="02040503050406030204" pitchFamily="18" charset="0"/>
                <a:cs typeface="Cambria Math" panose="02040503050406030204" pitchFamily="18" charset="0"/>
              </a:rPr>
              <a:t>A</a:t>
            </a:r>
            <a:r>
              <a:rPr lang="en-US" altLang="en-US" smtClean="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smtClean="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smtClean="0"/>
              <a:t>What is:</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smtClean="0">
                <a:ea typeface="Cambria Math" panose="02040503050406030204" pitchFamily="18" charset="0"/>
                <a:cs typeface="Cambria Math" panose="02040503050406030204" pitchFamily="18" charset="0"/>
              </a:rPr>
              <a:t>Solution</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smtClean="0"/>
          </a:p>
          <a:p>
            <a:pPr lvl="1">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86000" y="3048000"/>
            <a:ext cx="305117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37088" y="2247900"/>
            <a:ext cx="10271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smtClean="0"/>
              <a:t>Set Identities</a:t>
            </a:r>
          </a:p>
        </p:txBody>
      </p:sp>
      <p:sp>
        <p:nvSpPr>
          <p:cNvPr id="243715" name="Content Placeholder 2"/>
          <p:cNvSpPr>
            <a:spLocks noGrp="1"/>
          </p:cNvSpPr>
          <p:nvPr>
            <p:ph idx="1"/>
          </p:nvPr>
        </p:nvSpPr>
        <p:spPr/>
        <p:txBody>
          <a:bodyPr/>
          <a:lstStyle/>
          <a:p>
            <a:r>
              <a:rPr lang="en-US" altLang="en-US" smtClean="0"/>
              <a:t>Identity laws</a:t>
            </a:r>
          </a:p>
          <a:p>
            <a:pPr>
              <a:buFont typeface="Wingdings" panose="05000000000000000000" pitchFamily="2" charset="2"/>
              <a:buNone/>
            </a:pPr>
            <a:r>
              <a:rPr lang="en-US" altLang="en-US" smtClean="0"/>
              <a:t>                                           </a:t>
            </a:r>
          </a:p>
          <a:p>
            <a:r>
              <a:rPr lang="en-US" altLang="en-US" smtClean="0"/>
              <a:t>Domination laws</a:t>
            </a:r>
          </a:p>
          <a:p>
            <a:pPr>
              <a:buFont typeface="Wingdings" panose="05000000000000000000" pitchFamily="2" charset="2"/>
              <a:buNone/>
            </a:pPr>
            <a:r>
              <a:rPr lang="en-US" altLang="en-US" smtClean="0"/>
              <a:t>                                            </a:t>
            </a:r>
          </a:p>
          <a:p>
            <a:r>
              <a:rPr lang="en-US" altLang="en-US" smtClean="0"/>
              <a:t>Idempotent laws</a:t>
            </a:r>
          </a:p>
          <a:p>
            <a:pPr>
              <a:buFont typeface="Wingdings" panose="05000000000000000000" pitchFamily="2" charset="2"/>
              <a:buNone/>
            </a:pPr>
            <a:r>
              <a:rPr lang="en-US" altLang="en-US" smtClean="0"/>
              <a:t>                                           </a:t>
            </a:r>
          </a:p>
          <a:p>
            <a:r>
              <a:rPr lang="en-US" altLang="en-US" smtClean="0"/>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xmlns=""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xmlns=""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xmlns=""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xmlns=""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xmlns=""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smtClean="0"/>
              <a:t>Set Identities</a:t>
            </a:r>
          </a:p>
        </p:txBody>
      </p:sp>
      <p:sp>
        <p:nvSpPr>
          <p:cNvPr id="245763" name="Content Placeholder 2"/>
          <p:cNvSpPr>
            <a:spLocks noGrp="1"/>
          </p:cNvSpPr>
          <p:nvPr>
            <p:ph idx="1"/>
          </p:nvPr>
        </p:nvSpPr>
        <p:spPr/>
        <p:txBody>
          <a:bodyPr/>
          <a:lstStyle/>
          <a:p>
            <a:r>
              <a:rPr lang="en-US" altLang="en-US" smtClean="0"/>
              <a:t>Commutative laws</a:t>
            </a:r>
          </a:p>
          <a:p>
            <a:pPr>
              <a:buFont typeface="Wingdings" panose="05000000000000000000" pitchFamily="2" charset="2"/>
              <a:buNone/>
            </a:pPr>
            <a:r>
              <a:rPr lang="en-US" altLang="en-US" smtClean="0"/>
              <a:t>                                           </a:t>
            </a:r>
          </a:p>
          <a:p>
            <a:r>
              <a:rPr lang="en-US" altLang="en-US" smtClean="0"/>
              <a:t>Associative laws</a:t>
            </a:r>
          </a:p>
          <a:p>
            <a:pPr>
              <a:buFont typeface="Wingdings" panose="05000000000000000000" pitchFamily="2" charset="2"/>
              <a:buNone/>
            </a:pPr>
            <a:r>
              <a:rPr lang="en-US" altLang="en-US" smtClean="0"/>
              <a:t>    </a:t>
            </a:r>
          </a:p>
          <a:p>
            <a:pPr>
              <a:buFont typeface="Wingdings" panose="05000000000000000000" pitchFamily="2" charset="2"/>
              <a:buNone/>
            </a:pPr>
            <a:r>
              <a:rPr lang="en-US" altLang="en-US" smtClean="0"/>
              <a:t>                                                                         </a:t>
            </a:r>
          </a:p>
          <a:p>
            <a:r>
              <a:rPr lang="en-US" altLang="en-US" smtClean="0"/>
              <a:t>Distributive laws</a:t>
            </a:r>
          </a:p>
          <a:p>
            <a:pPr>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xmlns=""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xmlns=""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xmlns=""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xmlns=""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smtClean="0"/>
              <a:t>Set Identities</a:t>
            </a:r>
          </a:p>
        </p:txBody>
      </p:sp>
      <p:sp>
        <p:nvSpPr>
          <p:cNvPr id="247811" name="Content Placeholder 2"/>
          <p:cNvSpPr>
            <a:spLocks noGrp="1"/>
          </p:cNvSpPr>
          <p:nvPr>
            <p:ph idx="1"/>
          </p:nvPr>
        </p:nvSpPr>
        <p:spPr/>
        <p:txBody>
          <a:bodyPr/>
          <a:lstStyle/>
          <a:p>
            <a:r>
              <a:rPr lang="en-US" altLang="en-US" smtClean="0"/>
              <a:t>De Morgan’s laws</a:t>
            </a:r>
          </a:p>
          <a:p>
            <a:endParaRPr lang="en-US" altLang="en-US" smtClean="0"/>
          </a:p>
          <a:p>
            <a:pPr>
              <a:buFont typeface="Wingdings" panose="05000000000000000000" pitchFamily="2" charset="2"/>
              <a:buNone/>
            </a:pPr>
            <a:r>
              <a:rPr lang="en-US" altLang="en-US" smtClean="0"/>
              <a:t>                                 </a:t>
            </a:r>
          </a:p>
          <a:p>
            <a:r>
              <a:rPr lang="en-US" altLang="en-US" smtClean="0"/>
              <a:t>Absorption laws</a:t>
            </a:r>
          </a:p>
          <a:p>
            <a:pPr>
              <a:buFont typeface="Wingdings" panose="05000000000000000000" pitchFamily="2" charset="2"/>
              <a:buNone/>
            </a:pPr>
            <a:r>
              <a:rPr lang="en-US" altLang="en-US" smtClean="0"/>
              <a:t>    </a:t>
            </a:r>
          </a:p>
          <a:p>
            <a:pPr>
              <a:buFont typeface="Wingdings" panose="05000000000000000000" pitchFamily="2" charset="2"/>
              <a:buNone/>
            </a:pPr>
            <a:r>
              <a:rPr lang="en-US" altLang="en-US" smtClean="0"/>
              <a:t>                                                                         </a:t>
            </a:r>
          </a:p>
          <a:p>
            <a:r>
              <a:rPr lang="en-US" altLang="en-US" smtClean="0"/>
              <a:t>Complement laws</a:t>
            </a:r>
          </a:p>
          <a:p>
            <a:pPr>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xmlns=""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xmlns=""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xmlns=""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xmlns=""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smtClean="0"/>
              <a:t>Proving Set Identities</a:t>
            </a:r>
          </a:p>
        </p:txBody>
      </p:sp>
      <p:sp>
        <p:nvSpPr>
          <p:cNvPr id="249859" name="Content Placeholder 2"/>
          <p:cNvSpPr>
            <a:spLocks noGrp="1"/>
          </p:cNvSpPr>
          <p:nvPr>
            <p:ph idx="1"/>
          </p:nvPr>
        </p:nvSpPr>
        <p:spPr/>
        <p:txBody>
          <a:bodyPr/>
          <a:lstStyle/>
          <a:p>
            <a:pPr marL="514350" indent="-514350"/>
            <a:r>
              <a:rPr lang="en-US" altLang="en-US" smtClean="0"/>
              <a:t>Different ways to prove set identities:</a:t>
            </a:r>
          </a:p>
          <a:p>
            <a:pPr marL="879475" lvl="1" indent="-514350">
              <a:buFont typeface="Arial" panose="020B0604020202020204" pitchFamily="34" charset="0"/>
              <a:buAutoNum type="arabicPeriod"/>
            </a:pPr>
            <a:r>
              <a:rPr lang="en-US" altLang="en-US" smtClean="0"/>
              <a:t>Prove that each set (side of the identity) is a subset of the other.</a:t>
            </a:r>
          </a:p>
          <a:p>
            <a:pPr marL="879475" lvl="1" indent="-514350">
              <a:buFont typeface="Arial" panose="020B0604020202020204" pitchFamily="34" charset="0"/>
              <a:buAutoNum type="arabicPeriod"/>
            </a:pPr>
            <a:r>
              <a:rPr lang="en-US" altLang="en-US" smtClean="0"/>
              <a:t>Use set builder notation and propositional logic.</a:t>
            </a:r>
          </a:p>
          <a:p>
            <a:pPr marL="879475" lvl="1" indent="-514350">
              <a:buFont typeface="Arial" panose="020B0604020202020204" pitchFamily="34" charset="0"/>
              <a:buAutoNum type="arabicPeriod"/>
            </a:pPr>
            <a:r>
              <a:rPr lang="en-US" altLang="en-US" smtClean="0"/>
              <a:t>Membership Tables: Verify that elements in the same combination of sets always either belong or do not belong to the same side of the identity.  Use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to indicate it is in the set and a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0</a:t>
            </a:r>
            <a:r>
              <a:rPr lang="en-US" altLang="en-US" smtClean="0"/>
              <a:t> to indicate that it is not.</a:t>
            </a:r>
          </a:p>
          <a:p>
            <a:pPr marL="514350" indent="-514350">
              <a:buFont typeface="Arial" panose="020B0604020202020204" pitchFamily="34" charset="0"/>
              <a:buAutoNum type="arabicPeriod"/>
            </a:pPr>
            <a:endParaRPr lang="en-US" altLang="en-US" smtClean="0"/>
          </a:p>
          <a:p>
            <a:pPr marL="514350" indent="-514350">
              <a:buFont typeface="Arial" panose="020B0604020202020204" pitchFamily="34" charset="0"/>
              <a:buAutoNum type="arabicPeriod"/>
            </a:pPr>
            <a:endParaRPr lang="en-US" altLang="en-US"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smtClean="0"/>
              <a:t>Proof of Second De Morgan Law</a:t>
            </a:r>
          </a:p>
        </p:txBody>
      </p:sp>
      <p:sp>
        <p:nvSpPr>
          <p:cNvPr id="3" name="Content Placeholder 2"/>
          <p:cNvSpPr>
            <a:spLocks noGrp="1"/>
          </p:cNvSpPr>
          <p:nvPr>
            <p:ph idx="1"/>
          </p:nvPr>
        </p:nvSpPr>
        <p:spPr/>
        <p:txBody>
          <a:bodyPr>
            <a:normAutofit/>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22775" y="1692275"/>
            <a:ext cx="2535238" cy="32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xmlns=""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xmlns=""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en-US" smtClean="0"/>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smtClean="0"/>
              <a:t>    These steps show that:                                       </a:t>
            </a:r>
          </a:p>
          <a:p>
            <a:pPr>
              <a:buFont typeface="Wingdings" panose="05000000000000000000" pitchFamily="2" charset="2"/>
              <a:buNone/>
            </a:pPr>
            <a:endParaRPr lang="en-US" altLang="en-US" smtClean="0"/>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xmlns=""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22</a:t>
            </a:fld>
            <a:endParaRPr lang="en-US" altLang="en-US" sz="1000" smtClean="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en-US" smtClean="0"/>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smtClean="0"/>
              <a:t>   These steps show that:                                       </a:t>
            </a:r>
          </a:p>
          <a:p>
            <a:pPr>
              <a:buFont typeface="Wingdings" panose="05000000000000000000" pitchFamily="2" charset="2"/>
              <a:buNone/>
            </a:pPr>
            <a:endParaRPr lang="en-US" altLang="en-US" smtClean="0"/>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xmlns=""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xmlns=""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smtClean="0"/>
              <a:t>Membership Table</a:t>
            </a:r>
          </a:p>
        </p:txBody>
      </p:sp>
      <p:graphicFrame>
        <p:nvGraphicFramePr>
          <p:cNvPr id="4" name="Content Placeholder 3"/>
          <p:cNvGraphicFramePr>
            <a:graphicFrameLocks noGrp="1"/>
          </p:cNvGraphicFramePr>
          <p:nvPr>
            <p:ph idx="1"/>
          </p:nvPr>
        </p:nvGraphicFramePr>
        <p:xfrm>
          <a:off x="533400" y="3200400"/>
          <a:ext cx="8229600" cy="3332192"/>
        </p:xfrm>
        <a:graphic>
          <a:graphicData uri="http://schemas.openxmlformats.org/drawingml/2006/table">
            <a:tbl>
              <a:tblPr firstRow="1" bandRow="1">
                <a:tableStyleId>{5C22544A-7EE6-4342-B048-85BDC9FD1C3A}</a:tableStyleId>
              </a:tblPr>
              <a:tblGrid>
                <a:gridCol w="381000">
                  <a:extLst>
                    <a:ext uri="{9D8B030D-6E8A-4147-A177-3AD203B41FA5}"/>
                  </a:extLst>
                </a:gridCol>
                <a:gridCol w="304800">
                  <a:extLst>
                    <a:ext uri="{9D8B030D-6E8A-4147-A177-3AD203B41FA5}"/>
                  </a:extLst>
                </a:gridCol>
                <a:gridCol w="381000">
                  <a:extLst>
                    <a:ext uri="{9D8B030D-6E8A-4147-A177-3AD203B41FA5}"/>
                  </a:extLst>
                </a:gridCol>
                <a:gridCol w="914400">
                  <a:extLst>
                    <a:ext uri="{9D8B030D-6E8A-4147-A177-3AD203B41FA5}"/>
                  </a:extLst>
                </a:gridCol>
                <a:gridCol w="1524000">
                  <a:extLst>
                    <a:ext uri="{9D8B030D-6E8A-4147-A177-3AD203B41FA5}"/>
                  </a:extLst>
                </a:gridCol>
                <a:gridCol w="838200">
                  <a:extLst>
                    <a:ext uri="{9D8B030D-6E8A-4147-A177-3AD203B41FA5}"/>
                  </a:extLst>
                </a:gridCol>
                <a:gridCol w="914400">
                  <a:extLst>
                    <a:ext uri="{9D8B030D-6E8A-4147-A177-3AD203B41FA5}"/>
                  </a:extLst>
                </a:gridCol>
                <a:gridCol w="2971800">
                  <a:extLst>
                    <a:ext uri="{9D8B030D-6E8A-4147-A177-3AD203B41FA5}"/>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xmlns=""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xmlns=""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xmlns=""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xmlns=""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p:txBody>
          <a:bodyPr/>
          <a:lstStyle/>
          <a:p>
            <a:r>
              <a:rPr lang="en-US" altLang="en-US" sz="4000" b="1" smtClean="0"/>
              <a:t>EXAMPLE:</a:t>
            </a:r>
            <a:endParaRPr lang="en-US" altLang="en-US" smtClean="0"/>
          </a:p>
        </p:txBody>
      </p:sp>
      <p:sp>
        <p:nvSpPr>
          <p:cNvPr id="3" name="Content Placeholder 2"/>
          <p:cNvSpPr>
            <a:spLocks noGrp="1"/>
          </p:cNvSpPr>
          <p:nvPr>
            <p:ph idx="1"/>
          </p:nvPr>
        </p:nvSpPr>
        <p:spPr/>
        <p:txBody>
          <a:bodyPr/>
          <a:lstStyle/>
          <a:p>
            <a:pPr>
              <a:defRPr/>
            </a:pPr>
            <a:r>
              <a:rPr lang="en-US" sz="2400" dirty="0" smtClean="0"/>
              <a:t>Let </a:t>
            </a:r>
            <a:r>
              <a:rPr lang="en-US" sz="2400" i="1" dirty="0"/>
              <a:t>A</a:t>
            </a:r>
            <a:r>
              <a:rPr lang="en-US" sz="2400" dirty="0"/>
              <a:t>, </a:t>
            </a:r>
            <a:r>
              <a:rPr lang="en-US" sz="2400" i="1" dirty="0"/>
              <a:t>B</a:t>
            </a:r>
            <a:r>
              <a:rPr lang="en-US" sz="2400" dirty="0"/>
              <a:t>, and </a:t>
            </a:r>
            <a:r>
              <a:rPr lang="en-US" sz="2400" i="1" dirty="0"/>
              <a:t>C </a:t>
            </a:r>
            <a:r>
              <a:rPr lang="en-US" sz="2400" dirty="0"/>
              <a:t>be sets. Show that</a:t>
            </a:r>
          </a:p>
          <a:p>
            <a:pPr marL="0" indent="0">
              <a:buFont typeface="Wingdings" panose="05000000000000000000" pitchFamily="2" charset="2"/>
              <a:buNone/>
              <a:defRPr/>
            </a:pPr>
            <a:r>
              <a:rPr lang="en-US" sz="2400" i="1" dirty="0"/>
              <a:t>A </a:t>
            </a:r>
            <a:r>
              <a:rPr lang="en-US" sz="2400" dirty="0"/>
              <a:t>∪ </a:t>
            </a:r>
            <a:r>
              <a:rPr lang="en-US" sz="2400" i="1" dirty="0"/>
              <a:t>(B </a:t>
            </a:r>
            <a:r>
              <a:rPr lang="en-US" sz="2400" dirty="0"/>
              <a:t>∩ </a:t>
            </a:r>
            <a:r>
              <a:rPr lang="en-US" sz="2400" i="1" dirty="0"/>
              <a:t>C) </a:t>
            </a:r>
            <a:r>
              <a:rPr lang="en-US" sz="2400" dirty="0"/>
              <a:t>= </a:t>
            </a:r>
            <a:r>
              <a:rPr lang="en-US" sz="2400" i="1" dirty="0"/>
              <a:t>(C </a:t>
            </a:r>
            <a:r>
              <a:rPr lang="en-US" sz="2400" dirty="0"/>
              <a:t>∪ </a:t>
            </a:r>
            <a:r>
              <a:rPr lang="en-US" sz="2400" i="1" dirty="0"/>
              <a:t>B) </a:t>
            </a:r>
            <a:r>
              <a:rPr lang="en-US" sz="2400" dirty="0"/>
              <a:t>∩ </a:t>
            </a:r>
            <a:r>
              <a:rPr lang="en-US" sz="2400" i="1" dirty="0"/>
              <a:t>A.</a:t>
            </a:r>
          </a:p>
          <a:p>
            <a:pPr marL="0" indent="0">
              <a:buFont typeface="Wingdings" panose="05000000000000000000" pitchFamily="2" charset="2"/>
              <a:buNone/>
              <a:defRPr/>
            </a:pPr>
            <a:r>
              <a:rPr lang="en-US" sz="2400" i="1" dirty="0"/>
              <a:t>Solution: </a:t>
            </a:r>
            <a:r>
              <a:rPr lang="en-US" sz="2400" dirty="0"/>
              <a:t>We have</a:t>
            </a:r>
          </a:p>
          <a:p>
            <a:pPr marL="0" indent="0">
              <a:buFont typeface="Wingdings" panose="05000000000000000000" pitchFamily="2" charset="2"/>
              <a:buNone/>
              <a:defRPr/>
            </a:pPr>
            <a:r>
              <a:rPr lang="en-US" sz="2400" i="1" dirty="0"/>
              <a:t>A </a:t>
            </a:r>
            <a:r>
              <a:rPr lang="en-US" sz="2400" dirty="0"/>
              <a:t>∪ </a:t>
            </a:r>
            <a:r>
              <a:rPr lang="en-US" sz="2400" i="1" dirty="0"/>
              <a:t>(B </a:t>
            </a:r>
            <a:r>
              <a:rPr lang="en-US" sz="2400" dirty="0"/>
              <a:t>∩ </a:t>
            </a:r>
            <a:r>
              <a:rPr lang="en-US" sz="2400" i="1" dirty="0"/>
              <a:t>C) </a:t>
            </a:r>
            <a:r>
              <a:rPr lang="en-US" sz="2400" dirty="0"/>
              <a:t>= </a:t>
            </a:r>
            <a:r>
              <a:rPr lang="en-US" sz="2400" i="1" dirty="0"/>
              <a:t>A </a:t>
            </a:r>
            <a:r>
              <a:rPr lang="en-US" sz="2400" dirty="0"/>
              <a:t>∩ </a:t>
            </a:r>
            <a:r>
              <a:rPr lang="en-US" sz="2400" i="1" dirty="0"/>
              <a:t>(B </a:t>
            </a:r>
            <a:r>
              <a:rPr lang="en-US" sz="2400" dirty="0"/>
              <a:t>∩ </a:t>
            </a:r>
            <a:r>
              <a:rPr lang="en-US" sz="2400" i="1" dirty="0"/>
              <a:t>C) </a:t>
            </a:r>
            <a:r>
              <a:rPr lang="en-US" sz="2400" dirty="0"/>
              <a:t>by the first De Morgan law</a:t>
            </a:r>
          </a:p>
          <a:p>
            <a:pPr marL="0" indent="0">
              <a:buFont typeface="Wingdings" panose="05000000000000000000" pitchFamily="2" charset="2"/>
              <a:buNone/>
              <a:defRPr/>
            </a:pPr>
            <a:r>
              <a:rPr lang="en-US" sz="2400" dirty="0"/>
              <a:t>= </a:t>
            </a:r>
            <a:r>
              <a:rPr lang="en-US" sz="2400" i="1" dirty="0"/>
              <a:t>A </a:t>
            </a:r>
            <a:r>
              <a:rPr lang="en-US" sz="2400" dirty="0"/>
              <a:t>∩ </a:t>
            </a:r>
            <a:r>
              <a:rPr lang="en-US" sz="2400" i="1" dirty="0"/>
              <a:t>(B </a:t>
            </a:r>
            <a:r>
              <a:rPr lang="en-US" sz="2400" dirty="0"/>
              <a:t>∪ </a:t>
            </a:r>
            <a:r>
              <a:rPr lang="en-US" sz="2400" i="1" dirty="0"/>
              <a:t>C) </a:t>
            </a:r>
            <a:r>
              <a:rPr lang="en-US" sz="2400" dirty="0"/>
              <a:t>by the second De Morgan law</a:t>
            </a:r>
          </a:p>
          <a:p>
            <a:pPr marL="0" indent="0">
              <a:buFont typeface="Wingdings" panose="05000000000000000000" pitchFamily="2" charset="2"/>
              <a:buNone/>
              <a:defRPr/>
            </a:pPr>
            <a:r>
              <a:rPr lang="en-US" sz="2400" dirty="0"/>
              <a:t>= </a:t>
            </a:r>
            <a:r>
              <a:rPr lang="en-US" sz="2400" i="1" dirty="0"/>
              <a:t>(B </a:t>
            </a:r>
            <a:r>
              <a:rPr lang="en-US" sz="2400" dirty="0"/>
              <a:t>∪ </a:t>
            </a:r>
            <a:r>
              <a:rPr lang="en-US" sz="2400" i="1" dirty="0"/>
              <a:t>C) </a:t>
            </a:r>
            <a:r>
              <a:rPr lang="en-US" sz="2400" dirty="0"/>
              <a:t>∩ </a:t>
            </a:r>
            <a:r>
              <a:rPr lang="en-US" sz="2400" i="1" dirty="0"/>
              <a:t>A </a:t>
            </a:r>
            <a:r>
              <a:rPr lang="en-US" sz="2400" dirty="0"/>
              <a:t>by the commutative law for intersections</a:t>
            </a:r>
          </a:p>
          <a:p>
            <a:pPr marL="0" indent="0">
              <a:buFont typeface="Wingdings" panose="05000000000000000000" pitchFamily="2" charset="2"/>
              <a:buNone/>
              <a:defRPr/>
            </a:pPr>
            <a:r>
              <a:rPr lang="en-US" sz="2400" dirty="0"/>
              <a:t>= </a:t>
            </a:r>
            <a:r>
              <a:rPr lang="en-US" sz="2400" i="1" dirty="0"/>
              <a:t>(C </a:t>
            </a:r>
            <a:r>
              <a:rPr lang="en-US" sz="2400" dirty="0"/>
              <a:t>∪ </a:t>
            </a:r>
            <a:r>
              <a:rPr lang="en-US" sz="2400" i="1" dirty="0"/>
              <a:t>B) </a:t>
            </a:r>
            <a:r>
              <a:rPr lang="en-US" sz="2400" dirty="0"/>
              <a:t>∩ </a:t>
            </a:r>
            <a:r>
              <a:rPr lang="en-US" sz="2400" i="1" dirty="0"/>
              <a:t>A </a:t>
            </a:r>
            <a:r>
              <a:rPr lang="en-US" sz="2400" dirty="0"/>
              <a:t>by the commutative law for unions.</a:t>
            </a:r>
          </a:p>
        </p:txBody>
      </p:sp>
      <p:sp>
        <p:nvSpPr>
          <p:cNvPr id="256004"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36E5D3-8370-4495-85B7-E6E73B397470}" type="slidenum">
              <a:rPr lang="en-US" altLang="en-US" smtClean="0">
                <a:latin typeface="Abadi" pitchFamily="34" charset="0"/>
              </a:rPr>
              <a:pPr/>
              <a:t>223</a:t>
            </a:fld>
            <a:endParaRPr lang="en-US" altLang="en-US" smtClean="0">
              <a:latin typeface="Abadi"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smtClean="0">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smtClean="0"/>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24</a:t>
            </a:fld>
            <a:endParaRPr lang="en-US" altLang="en-US" sz="1000" smtClean="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xmlns=""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smtClean="0"/>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9050" y="261938"/>
            <a:ext cx="75914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25</a:t>
            </a:fld>
            <a:endParaRPr lang="en-US" altLang="en-US" sz="1000" smtClean="0"/>
          </a:p>
        </p:txBody>
      </p:sp>
      <p:sp>
        <p:nvSpPr>
          <p:cNvPr id="36869" name="Rectangle 1"/>
          <p:cNvSpPr>
            <a:spLocks noChangeArrowheads="1"/>
          </p:cNvSpPr>
          <p:nvPr/>
        </p:nvSpPr>
        <p:spPr bwMode="auto">
          <a:xfrm>
            <a:off x="609600" y="4752975"/>
            <a:ext cx="69627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solidFill>
                  <a:schemeClr val="hlink"/>
                </a:solidFill>
                <a:latin typeface="Arial" panose="020B0604020202020204" pitchFamily="34" charset="0"/>
              </a:rPr>
              <a:t>Propositional Logic </a:t>
            </a:r>
            <a:r>
              <a:rPr lang="en-US" altLang="en-US" sz="1800">
                <a:latin typeface="Arial" panose="020B0604020202020204" pitchFamily="34" charset="0"/>
              </a:rPr>
              <a:t>–</a:t>
            </a:r>
            <a:r>
              <a:rPr lang="en-US" altLang="en-US" sz="1800" b="1">
                <a:solidFill>
                  <a:schemeClr val="hlink"/>
                </a:solidFill>
                <a:latin typeface="Arial" panose="020B0604020202020204" pitchFamily="34" charset="0"/>
              </a:rPr>
              <a:t> </a:t>
            </a:r>
            <a:r>
              <a:rPr lang="en-US" altLang="en-US" sz="180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609600" y="1646238"/>
            <a:ext cx="7848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828675" y="2867025"/>
            <a:ext cx="78581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The logical operators are also called </a:t>
            </a:r>
            <a:r>
              <a:rPr lang="en-US" altLang="en-US" sz="1800">
                <a:solidFill>
                  <a:schemeClr val="hlink"/>
                </a:solidFill>
                <a:latin typeface="Arial" panose="020B0604020202020204" pitchFamily="34" charset="0"/>
              </a:rPr>
              <a:t>connectives.</a:t>
            </a:r>
            <a:endParaRPr lang="en-US" altLang="en-US" sz="1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extLst>
          </p:cNvPr>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lstStyle/>
          <a:p>
            <a:pPr eaLnBrk="1" hangingPunct="1"/>
            <a:r>
              <a:rPr lang="en-US" altLang="en-US" sz="2400" smtClean="0"/>
              <a:t>Examples</a:t>
            </a:r>
          </a:p>
          <a:p>
            <a:pPr lvl="1" eaLnBrk="1" hangingPunct="1"/>
            <a:r>
              <a:rPr lang="en-US" altLang="en-US" sz="2000" smtClean="0"/>
              <a:t>Find the negation of the proposition “Today is Friday.” and express this in simple English.</a:t>
            </a:r>
          </a:p>
          <a:p>
            <a:pPr lvl="1" eaLnBrk="1" hangingPunct="1"/>
            <a:endParaRPr lang="en-US" altLang="en-US" sz="2000" smtClean="0"/>
          </a:p>
          <a:p>
            <a:pPr lvl="1" eaLnBrk="1" hangingPunct="1"/>
            <a:endParaRPr lang="en-US" altLang="en-US" sz="2000" smtClean="0"/>
          </a:p>
          <a:p>
            <a:pPr lvl="1" eaLnBrk="1" hangingPunct="1"/>
            <a:r>
              <a:rPr lang="en-US" altLang="en-US" sz="2000" smtClean="0"/>
              <a:t>Find the negation of the proposition “At least 10 mm of rain fell today in Karachi.” and express this in simple English.</a:t>
            </a:r>
          </a:p>
          <a:p>
            <a:pPr lvl="1" eaLnBrk="1" hangingPunct="1"/>
            <a:endParaRPr lang="en-US" altLang="en-US" smtClean="0"/>
          </a:p>
          <a:p>
            <a:pPr lvl="1" eaLnBrk="1" hangingPunct="1"/>
            <a:endParaRPr lang="en-US" altLang="en-US"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26</a:t>
            </a:fld>
            <a:endParaRPr lang="en-US" altLang="en-US" sz="1000" smtClean="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1:</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be a proposition. The negation of </a:t>
            </a:r>
            <a:r>
              <a:rPr lang="en-US" altLang="en-US" sz="1800" i="1"/>
              <a:t>p</a:t>
            </a:r>
            <a:r>
              <a:rPr lang="en-US" altLang="en-US" sz="1800"/>
              <a:t>, denoted by ¬</a:t>
            </a:r>
            <a:r>
              <a:rPr lang="en-US" altLang="en-US" sz="1800" i="1"/>
              <a:t>p</a:t>
            </a:r>
            <a:r>
              <a:rPr lang="en-US" altLang="en-US" sz="1800"/>
              <a:t>, is the statement 		“It is not the case that </a:t>
            </a:r>
            <a:r>
              <a:rPr lang="en-US" altLang="en-US" sz="1800" i="1"/>
              <a:t>p</a:t>
            </a:r>
            <a:r>
              <a:rPr lang="en-US" altLang="en-US" sz="1800"/>
              <a:t>.”</a:t>
            </a:r>
          </a:p>
          <a:p>
            <a:pPr lvl="1">
              <a:spcBef>
                <a:spcPct val="0"/>
              </a:spcBef>
              <a:buClrTx/>
              <a:buFontTx/>
              <a:buNone/>
            </a:pPr>
            <a:endParaRPr lang="en-US" altLang="en-US" sz="800"/>
          </a:p>
          <a:p>
            <a:pPr lvl="1">
              <a:spcBef>
                <a:spcPct val="0"/>
              </a:spcBef>
              <a:buClrTx/>
              <a:buFontTx/>
              <a:buNone/>
            </a:pPr>
            <a:r>
              <a:rPr lang="en-US" altLang="en-US" sz="1800"/>
              <a:t>The proposition ¬</a:t>
            </a:r>
            <a:r>
              <a:rPr lang="en-US" altLang="en-US" sz="1800" i="1"/>
              <a:t>p</a:t>
            </a:r>
            <a:r>
              <a:rPr lang="en-US" altLang="en-US" sz="1800"/>
              <a:t> is read “not </a:t>
            </a:r>
            <a:r>
              <a:rPr lang="en-US" altLang="en-US" sz="1800" i="1"/>
              <a:t>p</a:t>
            </a:r>
            <a:r>
              <a:rPr lang="en-US" altLang="en-US" sz="1800"/>
              <a:t>.” The truth value of the negation of </a:t>
            </a:r>
            <a:r>
              <a:rPr lang="en-US" altLang="en-US" sz="1800" i="1"/>
              <a:t>p</a:t>
            </a:r>
            <a:r>
              <a:rPr lang="en-US" altLang="en-US" sz="1800"/>
              <a:t>, ¬</a:t>
            </a:r>
            <a:r>
              <a:rPr lang="en-US" altLang="en-US" sz="1800" i="1"/>
              <a:t>p</a:t>
            </a:r>
            <a:r>
              <a:rPr lang="en-US" altLang="en-US" sz="1800"/>
              <a:t> is the opposite of the truth value of </a:t>
            </a:r>
            <a:r>
              <a:rPr lang="en-US" altLang="en-US" sz="1800" i="1"/>
              <a:t>p</a:t>
            </a:r>
            <a:r>
              <a:rPr lang="en-US" altLang="en-US" sz="180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smtClean="0"/>
              <a:t>Note: Always assume fixed times, fixed places, and particular people unless otherwise noted.</a:t>
            </a:r>
          </a:p>
          <a:p>
            <a:pPr eaLnBrk="1" hangingPunct="1"/>
            <a:r>
              <a:rPr lang="en-US" altLang="en-US" sz="2000" smtClean="0"/>
              <a:t>Truth table:</a:t>
            </a:r>
          </a:p>
          <a:p>
            <a:pPr eaLnBrk="1" hangingPunct="1"/>
            <a:endParaRPr lang="en-US" altLang="en-US" sz="2000" smtClean="0"/>
          </a:p>
          <a:p>
            <a:pPr eaLnBrk="1" hangingPunct="1"/>
            <a:endParaRPr lang="en-US" altLang="en-US" sz="2000" smtClean="0"/>
          </a:p>
          <a:p>
            <a:pPr eaLnBrk="1" hangingPunct="1"/>
            <a:endParaRPr lang="en-US" altLang="en-US" sz="2000" smtClean="0"/>
          </a:p>
          <a:p>
            <a:pPr eaLnBrk="1" hangingPunct="1"/>
            <a:endParaRPr lang="en-US" altLang="en-US" sz="2000" smtClean="0"/>
          </a:p>
          <a:p>
            <a:pPr eaLnBrk="1" hangingPunct="1"/>
            <a:endParaRPr lang="en-US" altLang="en-US" sz="2000" smtClean="0"/>
          </a:p>
          <a:p>
            <a:pPr lvl="1" eaLnBrk="1" hangingPunct="1"/>
            <a:endParaRPr lang="en-US" altLang="en-US" sz="1800" smtClean="0">
              <a:solidFill>
                <a:schemeClr val="hlink"/>
              </a:solidFill>
            </a:endParaRPr>
          </a:p>
          <a:p>
            <a:pPr lvl="1" eaLnBrk="1" hangingPunct="1"/>
            <a:endParaRPr lang="en-US" altLang="en-US" sz="1800" smtClean="0">
              <a:solidFill>
                <a:schemeClr val="hlink"/>
              </a:solidFill>
            </a:endParaRPr>
          </a:p>
          <a:p>
            <a:pPr lvl="1" eaLnBrk="1" hangingPunct="1"/>
            <a:endParaRPr lang="en-US" altLang="en-US" sz="2300" smtClean="0"/>
          </a:p>
          <a:p>
            <a:pPr lvl="1" eaLnBrk="1" hangingPunct="1"/>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13358" name="Group 46">
            <a:extLst>
              <a:ext uri="{FF2B5EF4-FFF2-40B4-BE49-F238E27FC236}"/>
            </a:extLst>
          </p:cNvPr>
          <p:cNvGraphicFramePr>
            <a:graphicFrameLocks noGrp="1"/>
          </p:cNvGraphicFramePr>
          <p:nvPr>
            <p:ph sz="half" idx="2"/>
          </p:nvPr>
        </p:nvGraphicFramePr>
        <p:xfrm>
          <a:off x="2514600" y="2362200"/>
          <a:ext cx="3352800" cy="1900239"/>
        </p:xfrm>
        <a:graphic>
          <a:graphicData uri="http://schemas.openxmlformats.org/drawingml/2006/table">
            <a:tbl>
              <a:tblPr/>
              <a:tblGrid>
                <a:gridCol w="1676400">
                  <a:extLst>
                    <a:ext uri="{9D8B030D-6E8A-4147-A177-3AD203B41FA5}"/>
                  </a:extLst>
                </a:gridCol>
                <a:gridCol w="1676400">
                  <a:extLst>
                    <a:ext uri="{9D8B030D-6E8A-4147-A177-3AD203B41FA5}"/>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27</a:t>
            </a:fld>
            <a:endParaRPr lang="en-US" altLang="en-US" sz="1000" smtClean="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xmlns=""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extLst>
          </p:cNvPr>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smtClean="0"/>
              <a:t>Examples</a:t>
            </a:r>
          </a:p>
          <a:p>
            <a:pPr lvl="1" eaLnBrk="1" hangingPunct="1"/>
            <a:r>
              <a:rPr lang="en-US" altLang="en-US" sz="2000" smtClean="0"/>
              <a:t>Find the conjunction of the propositions </a:t>
            </a:r>
            <a:r>
              <a:rPr lang="en-US" altLang="en-US" sz="2000" i="1" smtClean="0"/>
              <a:t>p</a:t>
            </a:r>
            <a:r>
              <a:rPr lang="en-US" altLang="en-US" sz="2000" smtClean="0"/>
              <a:t> and </a:t>
            </a:r>
            <a:r>
              <a:rPr lang="en-US" altLang="en-US" sz="2000" i="1" smtClean="0"/>
              <a:t>q</a:t>
            </a:r>
            <a:r>
              <a:rPr lang="en-US" altLang="en-US" sz="2000" smtClean="0"/>
              <a:t> where </a:t>
            </a:r>
            <a:r>
              <a:rPr lang="en-US" altLang="en-US" sz="2000" i="1" smtClean="0"/>
              <a:t>p</a:t>
            </a:r>
            <a:r>
              <a:rPr lang="en-US" altLang="en-US" sz="2000" smtClean="0"/>
              <a:t> is the proposition “Today is Friday.” and </a:t>
            </a:r>
            <a:r>
              <a:rPr lang="en-US" altLang="en-US" sz="2000" i="1" smtClean="0"/>
              <a:t>q</a:t>
            </a:r>
            <a:r>
              <a:rPr lang="en-US" altLang="en-US" sz="2000" smtClean="0"/>
              <a:t> is the proposition “It is raining today.”, and the truth value of the conjunction.</a:t>
            </a:r>
          </a:p>
          <a:p>
            <a:pPr lvl="1" eaLnBrk="1" hangingPunct="1">
              <a:buFont typeface="Wingdings" panose="05000000000000000000" pitchFamily="2" charset="2"/>
              <a:buNone/>
            </a:pPr>
            <a:endParaRPr lang="en-US" altLang="en-US"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28</a:t>
            </a:fld>
            <a:endParaRPr lang="en-US" altLang="en-US" sz="1000" smtClean="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conjunction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400">
                <a:latin typeface="Arial" panose="020B0604020202020204" pitchFamily="34" charset="0"/>
                <a:cs typeface="Arial" panose="020B0604020202020204" pitchFamily="34" charset="0"/>
              </a:rPr>
              <a:t>Λ</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and </a:t>
            </a:r>
            <a:r>
              <a:rPr lang="en-US" altLang="en-US" sz="1800" i="1"/>
              <a:t>q</a:t>
            </a:r>
            <a:r>
              <a:rPr lang="en-US" altLang="en-US" sz="1800"/>
              <a:t>”. The conjunction </a:t>
            </a:r>
            <a:r>
              <a:rPr lang="en-US" altLang="en-US" sz="1800" i="1"/>
              <a:t>p </a:t>
            </a:r>
            <a:r>
              <a:rPr lang="el-GR" altLang="en-US" sz="1400">
                <a:latin typeface="Arial" panose="020B0604020202020204" pitchFamily="34" charset="0"/>
              </a:rPr>
              <a:t>Λ</a:t>
            </a:r>
            <a:r>
              <a:rPr lang="en-US" altLang="en-US" sz="1800"/>
              <a:t> </a:t>
            </a:r>
            <a:r>
              <a:rPr lang="en-US" altLang="en-US" sz="1800" i="1"/>
              <a:t>q</a:t>
            </a:r>
            <a:r>
              <a:rPr lang="en-US" altLang="en-US" sz="1800"/>
              <a:t> is true when both </a:t>
            </a:r>
            <a:r>
              <a:rPr lang="en-US" altLang="en-US" sz="1800" i="1"/>
              <a:t>p</a:t>
            </a:r>
            <a:r>
              <a:rPr lang="en-US" altLang="en-US" sz="1800"/>
              <a:t> and </a:t>
            </a:r>
            <a:r>
              <a:rPr lang="en-US" altLang="en-US" sz="1800" i="1"/>
              <a:t>q </a:t>
            </a:r>
            <a:r>
              <a:rPr lang="en-US" altLang="en-US" sz="180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xmlns=""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lstStyle/>
          <a:p>
            <a:pPr eaLnBrk="1" hangingPunct="1">
              <a:lnSpc>
                <a:spcPct val="90000"/>
              </a:lnSpc>
            </a:pPr>
            <a:r>
              <a:rPr lang="en-US" altLang="en-US" sz="2000" smtClean="0"/>
              <a:t>Note:</a:t>
            </a:r>
          </a:p>
          <a:p>
            <a:pPr eaLnBrk="1" hangingPunct="1">
              <a:lnSpc>
                <a:spcPct val="90000"/>
              </a:lnSpc>
              <a:buFont typeface="Wingdings" panose="05000000000000000000" pitchFamily="2" charset="2"/>
              <a:buNone/>
            </a:pPr>
            <a:r>
              <a:rPr lang="en-US" altLang="en-US" sz="2000" smtClean="0"/>
              <a:t>     </a:t>
            </a:r>
            <a:r>
              <a:rPr lang="en-US" altLang="en-US" sz="2000" i="1" smtClean="0"/>
              <a:t> </a:t>
            </a:r>
            <a:r>
              <a:rPr lang="en-US" altLang="en-US" sz="2000" i="1" smtClean="0">
                <a:solidFill>
                  <a:srgbClr val="FF3300"/>
                </a:solidFill>
              </a:rPr>
              <a:t>inclusive or</a:t>
            </a:r>
            <a:r>
              <a:rPr lang="en-US" altLang="en-US" sz="2000" smtClean="0">
                <a:solidFill>
                  <a:srgbClr val="FF3300"/>
                </a:solidFill>
              </a:rPr>
              <a:t> </a:t>
            </a:r>
            <a:r>
              <a:rPr lang="en-US" altLang="en-US" sz="2000" smtClean="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smtClean="0">
                <a:solidFill>
                  <a:schemeClr val="hlink"/>
                </a:solidFill>
              </a:rPr>
              <a:t>      propositions is true.</a:t>
            </a:r>
          </a:p>
          <a:p>
            <a:pPr lvl="1" eaLnBrk="1" hangingPunct="1">
              <a:lnSpc>
                <a:spcPct val="90000"/>
              </a:lnSpc>
            </a:pPr>
            <a:r>
              <a:rPr lang="en-US" altLang="en-US" sz="1800" smtClean="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smtClean="0">
                <a:solidFill>
                  <a:srgbClr val="FF3300"/>
                </a:solidFill>
              </a:rPr>
              <a:t>exclusive or </a:t>
            </a:r>
            <a:r>
              <a:rPr lang="en-US" altLang="en-US" sz="2000" smtClean="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smtClean="0">
                <a:solidFill>
                  <a:schemeClr val="hlink"/>
                </a:solidFill>
              </a:rPr>
              <a:t>proposition is true.</a:t>
            </a:r>
          </a:p>
          <a:p>
            <a:pPr lvl="1" eaLnBrk="1" hangingPunct="1">
              <a:lnSpc>
                <a:spcPct val="90000"/>
              </a:lnSpc>
            </a:pPr>
            <a:r>
              <a:rPr lang="en-US" altLang="en-US" sz="1800" smtClean="0"/>
              <a:t>E.g. “Students who have taken calculus or computer science, </a:t>
            </a:r>
            <a:r>
              <a:rPr lang="en-US" altLang="en-US" sz="1800" smtClean="0">
                <a:solidFill>
                  <a:srgbClr val="FF0000"/>
                </a:solidFill>
              </a:rPr>
              <a:t>but not both</a:t>
            </a:r>
            <a:r>
              <a:rPr lang="en-US" altLang="en-US" sz="1800" smtClean="0"/>
              <a:t>, can take this class.” – only those who take one of them. </a:t>
            </a:r>
          </a:p>
          <a:p>
            <a:pPr eaLnBrk="1" hangingPunct="1">
              <a:lnSpc>
                <a:spcPct val="90000"/>
              </a:lnSpc>
            </a:pPr>
            <a:r>
              <a:rPr lang="en-US" altLang="en-US" sz="2000" smtClean="0"/>
              <a:t>Definition 3 uses </a:t>
            </a:r>
            <a:r>
              <a:rPr lang="en-US" altLang="en-US" sz="2000" i="1" smtClean="0">
                <a:solidFill>
                  <a:srgbClr val="FF3300"/>
                </a:solidFill>
              </a:rPr>
              <a:t>inclusive or</a:t>
            </a:r>
            <a:r>
              <a:rPr lang="en-US" altLang="en-US" sz="2000" smtClean="0"/>
              <a:t>.</a:t>
            </a:r>
          </a:p>
          <a:p>
            <a:pPr lvl="1" eaLnBrk="1" hangingPunct="1">
              <a:lnSpc>
                <a:spcPct val="90000"/>
              </a:lnSpc>
              <a:buFont typeface="Wingdings" panose="05000000000000000000" pitchFamily="2" charset="2"/>
              <a:buNone/>
            </a:pPr>
            <a:endParaRPr lang="en-US" altLang="en-US" sz="2000" smtClean="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smtClean="0"/>
          </a:p>
          <a:p>
            <a:pPr eaLnBrk="1" hangingPunct="1">
              <a:lnSpc>
                <a:spcPct val="90000"/>
              </a:lnSpc>
              <a:buFont typeface="Wingdings" panose="05000000000000000000" pitchFamily="2" charset="2"/>
              <a:buNone/>
            </a:pPr>
            <a:endParaRPr lang="en-US" altLang="en-US" sz="2800" smtClean="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29</a:t>
            </a:fld>
            <a:endParaRPr lang="en-US" altLang="en-US" sz="1000" smtClean="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z="3200" smtClean="0">
                <a:solidFill>
                  <a:srgbClr val="FF0000"/>
                </a:solidFill>
              </a:rPr>
              <a:t>Discrete Vs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3</a:t>
            </a:fld>
            <a:endParaRPr lang="en-US" altLang="en-US" sz="1000" smtClean="0"/>
          </a:p>
        </p:txBody>
      </p:sp>
      <p:sp>
        <p:nvSpPr>
          <p:cNvPr id="5" name="Content Placeholder 2">
            <a:extLst>
              <a:ext uri="{FF2B5EF4-FFF2-40B4-BE49-F238E27FC236}"/>
            </a:extLst>
          </p:cNvPr>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a:extLst>
              <a:ext uri="{FF2B5EF4-FFF2-40B4-BE49-F238E27FC236}"/>
            </a:extLst>
          </p:cNvPr>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smtClean="0"/>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30</a:t>
            </a:fld>
            <a:endParaRPr lang="en-US" altLang="en-US" sz="10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extLst>
          </p:cNvPr>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a:extLst>
              <a:ext uri="{FF2B5EF4-FFF2-40B4-BE49-F238E27FC236}"/>
            </a:extLst>
          </p:cNvPr>
          <p:cNvGraphicFramePr>
            <a:graphicFrameLocks noGrp="1"/>
          </p:cNvGraphicFramePr>
          <p:nvPr>
            <p:ph sz="quarter" idx="1"/>
          </p:nvPr>
        </p:nvGraphicFramePr>
        <p:xfrm>
          <a:off x="6019800" y="3429000"/>
          <a:ext cx="2971800" cy="2903579"/>
        </p:xfrm>
        <a:graphic>
          <a:graphicData uri="http://schemas.openxmlformats.org/drawingml/2006/table">
            <a:tbl>
              <a:tblPr/>
              <a:tblGrid>
                <a:gridCol w="1485900">
                  <a:extLst>
                    <a:ext uri="{9D8B030D-6E8A-4147-A177-3AD203B41FA5}"/>
                  </a:extLst>
                </a:gridCol>
                <a:gridCol w="1485900">
                  <a:extLst>
                    <a:ext uri="{9D8B030D-6E8A-4147-A177-3AD203B41FA5}"/>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p:oleObj spid="_x0000_s43059" name="Equation" r:id="rId3" imgW="164814" imgH="177492" progId="Equation.3">
              <p:embed/>
            </p:oleObj>
          </a:graphicData>
        </a:graphic>
      </p:graphicFrame>
      <p:graphicFrame>
        <p:nvGraphicFramePr>
          <p:cNvPr id="17472" name="Group 64">
            <a:extLst>
              <a:ext uri="{FF2B5EF4-FFF2-40B4-BE49-F238E27FC236}"/>
            </a:extLst>
          </p:cNvPr>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extLst>
                </a:gridCol>
                <a:gridCol w="1219200">
                  <a:extLst>
                    <a:ext uri="{9D8B030D-6E8A-4147-A177-3AD203B41FA5}"/>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17514" name="Group 106">
            <a:extLst>
              <a:ext uri="{FF2B5EF4-FFF2-40B4-BE49-F238E27FC236}"/>
            </a:extLst>
          </p:cNvPr>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extLst>
                </a:gridCol>
                <a:gridCol w="1181100">
                  <a:extLst>
                    <a:ext uri="{9D8B030D-6E8A-4147-A177-3AD203B41FA5}"/>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31</a:t>
            </a:fld>
            <a:endParaRPr lang="en-US" altLang="en-US" sz="1000" smtClean="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p:oleObj spid="_x0000_s43060" name="Equation" r:id="rId4" imgW="164814" imgH="177492" progId="Equation.3">
              <p:embed/>
            </p:oleObj>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p:oleObj spid="_x0000_s43061" name="Equation" r:id="rId5" imgW="164814" imgH="177492" progId="Equation.3">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smtClean="0"/>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32</a:t>
            </a:fld>
            <a:endParaRPr lang="en-US" altLang="en-US" sz="1000" smtClean="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xmlns=""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smtClean="0"/>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048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33</a:t>
            </a:fld>
            <a:endParaRPr lang="en-US" altLang="en-US" sz="10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extLst>
          </p:cNvPr>
          <p:cNvSpPr>
            <a:spLocks noGrp="1" noChangeArrowheads="1"/>
          </p:cNvSpPr>
          <p:nvPr>
            <p:ph type="title" sz="quarter"/>
          </p:nvPr>
        </p:nvSpPr>
        <p:spPr>
          <a:xfrm>
            <a:off x="457200" y="76200"/>
            <a:ext cx="8229600" cy="1143000"/>
          </a:xfrm>
        </p:spPr>
        <p:txBody>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p:oleObj spid="_x0000_s46089" name="Equation" r:id="rId3" imgW="164814" imgH="177492" progId="Equation.3">
              <p:embed/>
            </p:oleObj>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34</a:t>
            </a:fld>
            <a:endParaRPr lang="en-US" altLang="en-US" sz="1000" smtClean="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a:extLst>
              <a:ext uri="{FF2B5EF4-FFF2-40B4-BE49-F238E27FC236}"/>
            </a:extLst>
          </p:cNvPr>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a:t>A conditional statement is also called an implication.</a:t>
            </a:r>
          </a:p>
          <a:p>
            <a:pPr eaLnBrk="1" hangingPunct="1">
              <a:lnSpc>
                <a:spcPct val="90000"/>
              </a:lnSpc>
            </a:pPr>
            <a:r>
              <a:rPr lang="en-US" altLang="en-US" sz="2000"/>
              <a:t>Example: “If I am elected, then I will lower taxes.”        </a:t>
            </a:r>
            <a:r>
              <a:rPr lang="en-US" altLang="en-US" sz="2000" i="1"/>
              <a:t>p</a:t>
            </a:r>
            <a:r>
              <a:rPr lang="en-US" altLang="en-US" sz="2000"/>
              <a:t> → </a:t>
            </a:r>
            <a:r>
              <a:rPr lang="en-US" altLang="en-US" sz="2000" i="1"/>
              <a:t>q</a:t>
            </a:r>
            <a:endParaRPr lang="en-US" altLang="en-US" sz="2000"/>
          </a:p>
          <a:p>
            <a:pPr eaLnBrk="1" hangingPunct="1">
              <a:lnSpc>
                <a:spcPct val="90000"/>
              </a:lnSpc>
              <a:buFont typeface="Wingdings" panose="05000000000000000000" pitchFamily="2" charset="2"/>
              <a:buNone/>
            </a:pPr>
            <a:r>
              <a:rPr lang="en-US" altLang="en-US" sz="2500">
                <a:solidFill>
                  <a:schemeClr val="hlink"/>
                </a:solidFill>
                <a:cs typeface="Arial" panose="020B0604020202020204" pitchFamily="34" charset="0"/>
              </a:rPr>
              <a:t>	      </a:t>
            </a:r>
            <a:r>
              <a:rPr lang="en-US" altLang="en-US" sz="200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elected,  lower taxes.                     	  T      T   | T</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a:cs typeface="Arial" panose="020B0604020202020204" pitchFamily="34" charset="0"/>
              </a:rPr>
              <a:t>		not elected, not lower taxes.     		  F      F	  | T</a:t>
            </a:r>
          </a:p>
          <a:p>
            <a:pPr eaLnBrk="1" hangingPunct="1">
              <a:lnSpc>
                <a:spcPct val="90000"/>
              </a:lnSpc>
              <a:buFont typeface="Wingdings" panose="05000000000000000000" pitchFamily="2" charset="2"/>
              <a:buNone/>
            </a:pPr>
            <a:r>
              <a:rPr lang="en-US" altLang="en-US" sz="200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smtClean="0"/>
              <a:t>Example:</a:t>
            </a:r>
          </a:p>
          <a:p>
            <a:pPr lvl="1" eaLnBrk="1" hangingPunct="1"/>
            <a:r>
              <a:rPr lang="en-US" altLang="en-US" sz="2000" smtClean="0"/>
              <a:t>Let </a:t>
            </a:r>
            <a:r>
              <a:rPr lang="en-US" altLang="en-US" sz="2000" i="1" smtClean="0"/>
              <a:t>p</a:t>
            </a:r>
            <a:r>
              <a:rPr lang="en-US" altLang="en-US" sz="2000" smtClean="0"/>
              <a:t> be the statement “Maria learns discrete mathematics.” and </a:t>
            </a:r>
            <a:r>
              <a:rPr lang="en-US" altLang="en-US" sz="2000" i="1" smtClean="0"/>
              <a:t>q</a:t>
            </a:r>
            <a:r>
              <a:rPr lang="en-US" altLang="en-US" sz="2000" smtClean="0"/>
              <a:t> the statement “Maria will find a good job.” Express the statement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as a statement in English. </a:t>
            </a:r>
          </a:p>
          <a:p>
            <a:pPr lvl="1" eaLnBrk="1" hangingPunct="1"/>
            <a:endParaRPr lang="en-US" altLang="en-US" sz="2000" smtClean="0"/>
          </a:p>
          <a:p>
            <a:pPr lvl="1" eaLnBrk="1" hangingPunct="1">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35</a:t>
            </a:fld>
            <a:endParaRPr lang="en-US" altLang="en-US" sz="1000" smtClean="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Any of the following - </a:t>
            </a:r>
          </a:p>
          <a:p>
            <a:pPr>
              <a:spcBef>
                <a:spcPct val="50000"/>
              </a:spcBef>
              <a:buClrTx/>
              <a:buFontTx/>
              <a:buNone/>
            </a:pPr>
            <a:r>
              <a:rPr lang="en-US" altLang="en-US" sz="1800"/>
              <a:t>	“If Maria learns discrete mathematics, then she will find a 	good job.</a:t>
            </a:r>
          </a:p>
          <a:p>
            <a:pPr>
              <a:spcBef>
                <a:spcPct val="50000"/>
              </a:spcBef>
              <a:buClrTx/>
              <a:buFontTx/>
              <a:buNone/>
            </a:pPr>
            <a:r>
              <a:rPr lang="en-US" altLang="en-US" sz="1800"/>
              <a:t>	“Maria will find a good job when she learns discrete 	mathematics.”</a:t>
            </a:r>
          </a:p>
          <a:p>
            <a:pPr>
              <a:spcBef>
                <a:spcPct val="50000"/>
              </a:spcBef>
              <a:buClrTx/>
              <a:buFontTx/>
              <a:buNone/>
            </a:pPr>
            <a:r>
              <a:rPr lang="en-US" altLang="en-US" sz="1800"/>
              <a:t>	“For Maria to get a good job, it is sufficient for her to 	learn discrete mathematics.”</a:t>
            </a:r>
          </a:p>
          <a:p>
            <a:pPr>
              <a:spcBef>
                <a:spcPct val="50000"/>
              </a:spcBef>
              <a:buClrTx/>
              <a:buFontTx/>
              <a:buNone/>
            </a:pPr>
            <a:r>
              <a:rPr lang="en-US" altLang="en-US" sz="180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extLst>
          </p:cNvPr>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t="15894"/>
          <a:stretch>
            <a:fillRect/>
          </a:stretch>
        </p:blipFill>
        <p:spPr>
          <a:xfrm>
            <a:off x="246063" y="1417638"/>
            <a:ext cx="8651875"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36</a:t>
            </a:fld>
            <a:endParaRPr lang="en-US" altLang="en-US" sz="10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extLst>
          </p:cNvPr>
          <p:cNvSpPr>
            <a:spLocks noGrp="1" noChangeArrowheads="1"/>
          </p:cNvSpPr>
          <p:nvPr>
            <p:ph type="title"/>
          </p:nvPr>
        </p:nvSpPr>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00013" y="1219200"/>
            <a:ext cx="8943975"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37</a:t>
            </a:fld>
            <a:endParaRPr lang="en-US" altLang="en-US" sz="1000" smtClean="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60675" y="3775075"/>
            <a:ext cx="6183313" cy="2438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extLst>
          </p:cNvPr>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sz="quarter"/>
          </p:nvPr>
        </p:nvSpPr>
        <p:spPr/>
        <p:txBody>
          <a:bodyPr/>
          <a:lstStyle/>
          <a:p>
            <a:endParaRPr lang="en-US" altLang="en-US" smtClean="0"/>
          </a:p>
        </p:txBody>
      </p:sp>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b="56728"/>
          <a:stretch>
            <a:fillRect/>
          </a:stretch>
        </p:blipFill>
        <p:spPr>
          <a:xfrm>
            <a:off x="228600" y="9525"/>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xmlns="" val="0"/>
              </a:ext>
            </a:extLst>
          </a:blip>
          <a:srcRect/>
          <a:stretch>
            <a:fillRect/>
          </a:stretch>
        </p:blipFill>
        <p:spPr>
          <a:xfrm>
            <a:off x="4953000" y="2286000"/>
            <a:ext cx="3597275" cy="3844925"/>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xmlns="" val="0"/>
              </a:ext>
            </a:extLst>
          </a:blip>
          <a:srcRect/>
          <a:stretch>
            <a:fillRect/>
          </a:stretch>
        </p:blipFill>
        <p:spPr>
          <a:xfrm>
            <a:off x="777875" y="2630488"/>
            <a:ext cx="3397250" cy="3500437"/>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38</a:t>
            </a:fld>
            <a:endParaRPr lang="en-US" altLang="en-US" sz="100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813" y="376238"/>
            <a:ext cx="8305800" cy="1909762"/>
          </a:xfrm>
        </p:spPr>
        <p:txBody>
          <a:bodyPr/>
          <a:lstStyle/>
          <a:p>
            <a:pPr eaLnBrk="1" hangingPunct="1"/>
            <a:r>
              <a:rPr lang="en-US" altLang="en-US" sz="2400" smtClean="0">
                <a:solidFill>
                  <a:srgbClr val="FF0000"/>
                </a:solidFill>
              </a:rPr>
              <a:t>Other conditional statements:</a:t>
            </a:r>
          </a:p>
          <a:p>
            <a:pPr lvl="1" eaLnBrk="1" hangingPunct="1"/>
            <a:r>
              <a:rPr lang="en-US" altLang="en-US" sz="2000" smtClean="0">
                <a:solidFill>
                  <a:schemeClr val="hlink"/>
                </a:solidFill>
              </a:rPr>
              <a:t>Converse</a:t>
            </a:r>
            <a:r>
              <a:rPr lang="en-US" altLang="en-US" sz="2000" smtClean="0"/>
              <a:t> of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 </a:t>
            </a:r>
            <a:r>
              <a:rPr lang="en-US" altLang="en-US" sz="2000" i="1" smtClean="0"/>
              <a:t>q</a:t>
            </a:r>
            <a:r>
              <a:rPr lang="en-US" altLang="en-US" sz="2000" smtClean="0"/>
              <a:t> </a:t>
            </a:r>
            <a:r>
              <a:rPr lang="en-US" altLang="en-US" smtClean="0"/>
              <a:t>→</a:t>
            </a:r>
            <a:r>
              <a:rPr lang="en-US" altLang="en-US" sz="2000" smtClean="0"/>
              <a:t> </a:t>
            </a:r>
            <a:r>
              <a:rPr lang="en-US" altLang="en-US" sz="2000" i="1" smtClean="0"/>
              <a:t>p</a:t>
            </a:r>
          </a:p>
          <a:p>
            <a:pPr lvl="1" eaLnBrk="1" hangingPunct="1"/>
            <a:r>
              <a:rPr lang="en-US" altLang="en-US" sz="2000" smtClean="0">
                <a:solidFill>
                  <a:schemeClr val="hlink"/>
                </a:solidFill>
              </a:rPr>
              <a:t>Contrapositive</a:t>
            </a:r>
            <a:r>
              <a:rPr lang="en-US" altLang="en-US" sz="2000" smtClean="0"/>
              <a:t> of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 </a:t>
            </a:r>
            <a:r>
              <a:rPr lang="en-US" altLang="en-US" smtClean="0"/>
              <a:t>¬ </a:t>
            </a:r>
            <a:r>
              <a:rPr lang="en-US" altLang="en-US" sz="2000" i="1" smtClean="0"/>
              <a:t>q</a:t>
            </a:r>
            <a:r>
              <a:rPr lang="en-US" altLang="en-US" sz="2000" smtClean="0"/>
              <a:t> </a:t>
            </a:r>
            <a:r>
              <a:rPr lang="en-US" altLang="en-US" smtClean="0"/>
              <a:t>→</a:t>
            </a:r>
            <a:r>
              <a:rPr lang="en-US" altLang="en-US" sz="2000" smtClean="0"/>
              <a:t> </a:t>
            </a:r>
            <a:r>
              <a:rPr lang="en-US" altLang="en-US" smtClean="0"/>
              <a:t>¬ </a:t>
            </a:r>
            <a:r>
              <a:rPr lang="en-US" altLang="en-US" sz="2000" i="1" smtClean="0"/>
              <a:t>p</a:t>
            </a:r>
          </a:p>
          <a:p>
            <a:pPr lvl="1" eaLnBrk="1" hangingPunct="1"/>
            <a:r>
              <a:rPr lang="en-US" altLang="en-US" sz="2000" smtClean="0">
                <a:solidFill>
                  <a:schemeClr val="hlink"/>
                </a:solidFill>
              </a:rPr>
              <a:t>Inverse of</a:t>
            </a:r>
            <a:r>
              <a:rPr lang="en-US" altLang="en-US" sz="2000" smtClean="0"/>
              <a:t>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 </a:t>
            </a:r>
            <a:r>
              <a:rPr lang="en-US" altLang="en-US" smtClean="0"/>
              <a:t>¬ </a:t>
            </a:r>
            <a:r>
              <a:rPr lang="en-US" altLang="en-US" sz="2000" i="1" smtClean="0"/>
              <a:t>p</a:t>
            </a:r>
            <a:r>
              <a:rPr lang="en-US" altLang="en-US" sz="2000" smtClean="0"/>
              <a:t> </a:t>
            </a:r>
            <a:r>
              <a:rPr lang="en-US" altLang="en-US" smtClean="0"/>
              <a:t>→</a:t>
            </a:r>
            <a:r>
              <a:rPr lang="en-US" altLang="en-US" sz="2000" smtClean="0"/>
              <a:t> </a:t>
            </a:r>
            <a:r>
              <a:rPr lang="en-US" altLang="en-US" smtClean="0"/>
              <a:t>¬ </a:t>
            </a:r>
            <a:r>
              <a:rPr lang="en-US" altLang="en-US" sz="2000" i="1" smtClean="0"/>
              <a:t>q</a:t>
            </a:r>
          </a:p>
          <a:p>
            <a:pPr lvl="1" eaLnBrk="1" hangingPunct="1"/>
            <a:endParaRPr lang="en-US" altLang="en-US" sz="2000" smtClean="0"/>
          </a:p>
          <a:p>
            <a:pPr lvl="1" eaLnBrk="1" hangingPunct="1"/>
            <a:endParaRPr lang="en-US" altLang="en-US" sz="2000" smtClean="0"/>
          </a:p>
          <a:p>
            <a:pPr lvl="1" eaLnBrk="1" hangingPunct="1">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39</a:t>
            </a:fld>
            <a:endParaRPr lang="en-US" altLang="en-US" sz="1000" smtClean="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xmlns="" val="0"/>
              </a:ext>
            </a:extLst>
          </a:blip>
          <a:srcRect t="24352"/>
          <a:stretch>
            <a:fillRect/>
          </a:stretch>
        </p:blipFill>
        <p:spPr bwMode="auto">
          <a:xfrm>
            <a:off x="23813" y="2362200"/>
            <a:ext cx="9074150" cy="402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smtClean="0"/>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04800" y="168275"/>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4</a:t>
            </a:fld>
            <a:endParaRPr lang="en-US" altLang="en-US" sz="10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lstStyle/>
          <a:p>
            <a:pPr>
              <a:lnSpc>
                <a:spcPct val="80000"/>
              </a:lnSpc>
            </a:pPr>
            <a:r>
              <a:rPr lang="en-US" altLang="en-US" sz="2700" smtClean="0"/>
              <a:t>From </a:t>
            </a:r>
            <a:r>
              <a:rPr lang="en-US" altLang="en-US" sz="20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smtClean="0"/>
              <a:t>  we can form new conditional statements .</a:t>
            </a:r>
          </a:p>
          <a:p>
            <a:pPr lvl="1">
              <a:lnSpc>
                <a:spcPct val="80000"/>
              </a:lnSpc>
            </a:pPr>
            <a:r>
              <a:rPr lang="en-US" altLang="en-US" sz="2300" smtClean="0"/>
              <a:t>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300" smtClean="0"/>
              <a:t>            is the </a:t>
            </a:r>
            <a:r>
              <a:rPr lang="en-US" altLang="en-US" sz="2300" b="1" smtClean="0"/>
              <a:t>converse</a:t>
            </a:r>
            <a:r>
              <a:rPr lang="en-US" altLang="en-US" sz="2300" smtClean="0"/>
              <a:t> of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300" smtClean="0"/>
              <a:t> </a:t>
            </a:r>
          </a:p>
          <a:p>
            <a:pPr lvl="1">
              <a:lnSpc>
                <a:spcPct val="80000"/>
              </a:lnSpc>
            </a:pPr>
            <a:r>
              <a:rPr lang="en-US" altLang="en-US" sz="2300" smtClean="0"/>
              <a:t>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300" smtClean="0"/>
              <a:t>    is the </a:t>
            </a:r>
            <a:r>
              <a:rPr lang="en-US" altLang="en-US" sz="2300" b="1" smtClean="0"/>
              <a:t>contrapositive</a:t>
            </a:r>
            <a:r>
              <a:rPr lang="en-US" altLang="en-US" sz="2300" smtClean="0"/>
              <a:t>  of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smtClean="0"/>
          </a:p>
          <a:p>
            <a:pPr lvl="1">
              <a:lnSpc>
                <a:spcPct val="80000"/>
              </a:lnSpc>
            </a:pP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300" smtClean="0"/>
              <a:t>     is the </a:t>
            </a:r>
            <a:r>
              <a:rPr lang="en-US" altLang="en-US" sz="2300" b="1" smtClean="0"/>
              <a:t>inverse</a:t>
            </a:r>
            <a:r>
              <a:rPr lang="en-US" altLang="en-US" sz="2300" smtClean="0"/>
              <a:t> of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smtClean="0"/>
          </a:p>
          <a:p>
            <a:pPr algn="just">
              <a:lnSpc>
                <a:spcPct val="80000"/>
              </a:lnSpc>
              <a:buFont typeface="Wingdings" panose="05000000000000000000" pitchFamily="2" charset="2"/>
              <a:buNone/>
            </a:pPr>
            <a:r>
              <a:rPr lang="en-US" altLang="en-US" sz="2700" b="1" smtClean="0"/>
              <a:t>   </a:t>
            </a:r>
          </a:p>
          <a:p>
            <a:pPr algn="just">
              <a:lnSpc>
                <a:spcPct val="80000"/>
              </a:lnSpc>
              <a:buFont typeface="Wingdings" panose="05000000000000000000" pitchFamily="2" charset="2"/>
              <a:buNone/>
            </a:pPr>
            <a:r>
              <a:rPr lang="en-US" altLang="en-US" sz="2700" b="1" smtClean="0">
                <a:solidFill>
                  <a:srgbClr val="0000E5"/>
                </a:solidFill>
              </a:rPr>
              <a:t>	</a:t>
            </a:r>
            <a:r>
              <a:rPr lang="en-US" altLang="en-US" sz="2200" b="1" smtClean="0">
                <a:solidFill>
                  <a:srgbClr val="0000E5"/>
                </a:solidFill>
              </a:rPr>
              <a:t>Example</a:t>
            </a:r>
            <a:r>
              <a:rPr lang="en-US" altLang="en-US" sz="2200" smtClean="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smtClean="0"/>
              <a:t>    </a:t>
            </a:r>
            <a:r>
              <a:rPr lang="en-US" altLang="en-US" sz="2200" b="1" smtClean="0">
                <a:solidFill>
                  <a:srgbClr val="0000E5"/>
                </a:solidFill>
              </a:rPr>
              <a:t>Solution</a:t>
            </a:r>
            <a:r>
              <a:rPr lang="en-US" altLang="en-US" sz="2200" b="1" smtClean="0"/>
              <a:t>:</a:t>
            </a:r>
            <a:r>
              <a:rPr lang="en-US" altLang="en-US" sz="2200" smtClean="0"/>
              <a:t> </a:t>
            </a:r>
          </a:p>
          <a:p>
            <a:pPr lvl="1" algn="just">
              <a:lnSpc>
                <a:spcPct val="80000"/>
              </a:lnSpc>
              <a:buFont typeface="Wingdings" panose="05000000000000000000" pitchFamily="2" charset="2"/>
              <a:buNone/>
            </a:pPr>
            <a:r>
              <a:rPr lang="en-US" altLang="en-US" sz="2200" b="1" smtClean="0"/>
              <a:t>converse</a:t>
            </a:r>
            <a:r>
              <a:rPr lang="en-US" altLang="en-US" sz="2200" smtClean="0"/>
              <a:t>: If I do not go to town, then it is  raining.</a:t>
            </a:r>
          </a:p>
          <a:p>
            <a:pPr lvl="1" algn="just">
              <a:lnSpc>
                <a:spcPct val="80000"/>
              </a:lnSpc>
              <a:buFont typeface="Wingdings" panose="05000000000000000000" pitchFamily="2" charset="2"/>
              <a:buNone/>
            </a:pPr>
            <a:r>
              <a:rPr lang="en-US" altLang="en-US" sz="2200" b="1" smtClean="0"/>
              <a:t>inverse</a:t>
            </a:r>
            <a:r>
              <a:rPr lang="en-US" altLang="en-US" sz="2200" smtClean="0"/>
              <a:t>:  If it is not raining, then I will go to town.</a:t>
            </a:r>
          </a:p>
          <a:p>
            <a:pPr lvl="1" algn="just">
              <a:lnSpc>
                <a:spcPct val="80000"/>
              </a:lnSpc>
              <a:buFont typeface="Wingdings" panose="05000000000000000000" pitchFamily="2" charset="2"/>
              <a:buNone/>
            </a:pPr>
            <a:r>
              <a:rPr lang="en-US" altLang="en-US" sz="2200" b="1" smtClean="0"/>
              <a:t>contrapositive</a:t>
            </a:r>
            <a:r>
              <a:rPr lang="en-US" altLang="en-US" sz="2200" smtClean="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smtClean="0"/>
              <a:t>Contrapositive of p → q is ¬q → ¬p </a:t>
            </a:r>
          </a:p>
          <a:p>
            <a:r>
              <a:rPr lang="en-US" altLang="en-US" smtClean="0"/>
              <a:t>Any proposition and its contrapositive are logically equivalent (have the same truth table values) – Check with the truth table. </a:t>
            </a:r>
          </a:p>
          <a:p>
            <a:r>
              <a:rPr lang="en-US" altLang="en-US" smtClean="0"/>
              <a:t>E.g. The contrapositive of “If you get 100% in this course, you will get an A+” is “If you do not get an A+ in this course, you did not get 100%”. </a:t>
            </a:r>
          </a:p>
          <a:p>
            <a:endParaRPr lang="en-US" altLang="en-US" smtClean="0"/>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41</a:t>
            </a:fld>
            <a:endParaRPr lang="en-US" altLang="en-US" sz="10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Converse:</a:t>
            </a:r>
            <a:r>
              <a:rPr lang="en-US" altLang="en-US" b="1" dirty="0"/>
              <a:t> </a:t>
            </a:r>
            <a:r>
              <a:rPr lang="en-US" altLang="en-US" dirty="0"/>
              <a:t/>
            </a:r>
            <a:br>
              <a:rPr lang="en-US" altLang="en-US" dirty="0"/>
            </a:br>
            <a:endParaRPr lang="en-US" altLang="en-US" dirty="0"/>
          </a:p>
        </p:txBody>
      </p:sp>
      <p:sp>
        <p:nvSpPr>
          <p:cNvPr id="3" name="Content Placeholder 2">
            <a:extLst>
              <a:ext uri="{FF2B5EF4-FFF2-40B4-BE49-F238E27FC236}"/>
            </a:extLst>
          </p:cNvPr>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42</a:t>
            </a:fld>
            <a:endParaRPr lang="en-US" altLang="en-US" sz="10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Inverse:</a:t>
            </a:r>
            <a:r>
              <a:rPr lang="en-US" altLang="en-US" dirty="0"/>
              <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smtClean="0"/>
              <a:t>Inverse of p → q is ¬p → ¬q </a:t>
            </a:r>
          </a:p>
          <a:p>
            <a:r>
              <a:rPr lang="en-US" altLang="en-US" smtClean="0"/>
              <a:t>Both are not logically equivalent. </a:t>
            </a:r>
          </a:p>
          <a:p>
            <a:r>
              <a:rPr lang="en-US" altLang="en-US" smtClean="0"/>
              <a:t>Ex1 : “If you get 100% in this course, you will get an A+” and “If you didn’t 100%, then won’t have an A+ in this course.” are not equivalent. </a:t>
            </a:r>
          </a:p>
          <a:p>
            <a:r>
              <a:rPr lang="en-US" altLang="en-US" smtClean="0"/>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43</a:t>
            </a:fld>
            <a:endParaRPr lang="en-US" altLang="en-US" sz="10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smtClean="0"/>
              <a:t>Find the converse of the following statement: </a:t>
            </a:r>
          </a:p>
          <a:p>
            <a:r>
              <a:rPr lang="en-US" altLang="en-US" smtClean="0"/>
              <a:t>R: ‘Raining tomorrow is a sufficient condition for my not going to town.’ </a:t>
            </a:r>
          </a:p>
          <a:p>
            <a:r>
              <a:rPr lang="en-US" altLang="en-US" smtClean="0"/>
              <a:t>Step 1: Assign propositional variables to </a:t>
            </a:r>
          </a:p>
          <a:p>
            <a:r>
              <a:rPr lang="en-US" altLang="en-US" smtClean="0"/>
              <a:t>component propositions </a:t>
            </a:r>
          </a:p>
          <a:p>
            <a:r>
              <a:rPr lang="en-US" altLang="en-US" smtClean="0"/>
              <a:t>P: It will rain tomorrow </a:t>
            </a:r>
          </a:p>
          <a:p>
            <a:r>
              <a:rPr lang="en-US" altLang="en-US" smtClean="0"/>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44</a:t>
            </a:fld>
            <a:endParaRPr lang="en-US" altLang="en-US" sz="100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a:extLst>
              <a:ext uri="{FF2B5EF4-FFF2-40B4-BE49-F238E27FC236}"/>
            </a:extLst>
          </p:cNvPr>
          <p:cNvSpPr>
            <a:spLocks noGrp="1"/>
          </p:cNvSpPr>
          <p:nvPr>
            <p:ph idx="1"/>
          </p:nvPr>
        </p:nvSpPr>
        <p:spPr/>
        <p:txBody>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45</a:t>
            </a:fld>
            <a:endParaRPr lang="en-US" altLang="en-US" sz="10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lstStyle/>
          <a:p>
            <a:pPr eaLnBrk="1" hangingPunct="1">
              <a:lnSpc>
                <a:spcPct val="90000"/>
              </a:lnSpc>
            </a:pPr>
            <a:r>
              <a:rPr lang="en-US" altLang="en-US" sz="2000" i="1" smtClean="0"/>
              <a:t>p </a:t>
            </a:r>
            <a:r>
              <a:rPr lang="en-US" altLang="en-US" sz="2000" smtClean="0"/>
              <a:t>↔ </a:t>
            </a:r>
            <a:r>
              <a:rPr lang="en-US" altLang="en-US" sz="2000" i="1" smtClean="0"/>
              <a:t>q </a:t>
            </a:r>
            <a:r>
              <a:rPr lang="en-US" altLang="en-US" sz="2000" smtClean="0"/>
              <a:t>has the same truth value as</a:t>
            </a:r>
            <a:r>
              <a:rPr lang="en-US" altLang="en-US" sz="2000" i="1" smtClean="0"/>
              <a:t> (p </a:t>
            </a:r>
            <a:r>
              <a:rPr lang="en-US" altLang="en-US" sz="2000" smtClean="0"/>
              <a:t>→</a:t>
            </a:r>
            <a:r>
              <a:rPr lang="en-US" altLang="en-US" sz="2000" i="1" smtClean="0"/>
              <a:t> q) </a:t>
            </a:r>
            <a:r>
              <a:rPr lang="el-GR" altLang="en-US" sz="2000" smtClean="0"/>
              <a:t>Λ</a:t>
            </a:r>
            <a:r>
              <a:rPr lang="en-US" altLang="en-US" sz="2000" smtClean="0"/>
              <a:t> </a:t>
            </a:r>
            <a:r>
              <a:rPr lang="en-US" altLang="en-US" sz="2000" i="1" smtClean="0"/>
              <a:t>(q </a:t>
            </a:r>
            <a:r>
              <a:rPr lang="en-US" altLang="en-US" sz="2000" smtClean="0"/>
              <a:t>→</a:t>
            </a:r>
            <a:r>
              <a:rPr lang="en-US" altLang="en-US" sz="2000" i="1" smtClean="0"/>
              <a:t> p)</a:t>
            </a:r>
            <a:r>
              <a:rPr lang="en-US" altLang="en-US" i="1" smtClean="0"/>
              <a:t> </a:t>
            </a:r>
            <a:endParaRPr lang="en-US" altLang="en-US" sz="2400" smtClean="0"/>
          </a:p>
          <a:p>
            <a:pPr eaLnBrk="1" hangingPunct="1">
              <a:lnSpc>
                <a:spcPct val="90000"/>
              </a:lnSpc>
            </a:pPr>
            <a:r>
              <a:rPr lang="en-US" altLang="en-US" sz="2400" smtClean="0"/>
              <a:t>“</a:t>
            </a:r>
            <a:r>
              <a:rPr lang="en-US" altLang="en-US" sz="2400" i="1" smtClean="0"/>
              <a:t>if and only if</a:t>
            </a:r>
            <a:r>
              <a:rPr lang="en-US" altLang="en-US" sz="2400" smtClean="0"/>
              <a:t>” can be expressed by “</a:t>
            </a:r>
            <a:r>
              <a:rPr lang="en-US" altLang="en-US" sz="2400" i="1" smtClean="0"/>
              <a:t>iff</a:t>
            </a:r>
            <a:r>
              <a:rPr lang="en-US" altLang="en-US" sz="2400" smtClean="0"/>
              <a:t>”</a:t>
            </a:r>
          </a:p>
          <a:p>
            <a:pPr eaLnBrk="1" hangingPunct="1">
              <a:lnSpc>
                <a:spcPct val="90000"/>
              </a:lnSpc>
            </a:pPr>
            <a:r>
              <a:rPr lang="en-US" altLang="en-US" sz="2000" smtClean="0"/>
              <a:t>Example:</a:t>
            </a:r>
          </a:p>
          <a:p>
            <a:pPr lvl="1" eaLnBrk="1" hangingPunct="1">
              <a:lnSpc>
                <a:spcPct val="90000"/>
              </a:lnSpc>
            </a:pPr>
            <a:r>
              <a:rPr lang="en-US" altLang="en-US" sz="2000" smtClean="0"/>
              <a:t>Let </a:t>
            </a:r>
            <a:r>
              <a:rPr lang="en-US" altLang="en-US" sz="2000" i="1" smtClean="0"/>
              <a:t>p</a:t>
            </a:r>
            <a:r>
              <a:rPr lang="en-US" altLang="en-US" sz="2000" smtClean="0"/>
              <a:t> be the statement “You can take the flight” and let </a:t>
            </a:r>
            <a:r>
              <a:rPr lang="en-US" altLang="en-US" sz="2000" i="1" smtClean="0"/>
              <a:t>q</a:t>
            </a:r>
            <a:r>
              <a:rPr lang="en-US" altLang="en-US" sz="2000" smtClean="0">
                <a:solidFill>
                  <a:schemeClr val="hlink"/>
                </a:solidFill>
              </a:rPr>
              <a:t> </a:t>
            </a:r>
            <a:r>
              <a:rPr lang="en-US" altLang="en-US" sz="2000" smtClean="0"/>
              <a:t>be the</a:t>
            </a:r>
            <a:r>
              <a:rPr lang="en-US" altLang="en-US" sz="2000" smtClean="0">
                <a:solidFill>
                  <a:schemeClr val="hlink"/>
                </a:solidFill>
              </a:rPr>
              <a:t> </a:t>
            </a:r>
            <a:r>
              <a:rPr lang="en-US" altLang="en-US" sz="2000" smtClean="0"/>
              <a:t>statement “You buy a ticket.” Then </a:t>
            </a:r>
            <a:r>
              <a:rPr lang="en-US" altLang="en-US" sz="1800" i="1" smtClean="0"/>
              <a:t>p </a:t>
            </a:r>
            <a:r>
              <a:rPr lang="en-US" altLang="en-US" sz="1800" smtClean="0"/>
              <a:t>↔ </a:t>
            </a:r>
            <a:r>
              <a:rPr lang="en-US" altLang="en-US" sz="1800" i="1" smtClean="0"/>
              <a:t>q </a:t>
            </a:r>
            <a:r>
              <a:rPr lang="en-US" altLang="en-US" sz="2000" smtClean="0"/>
              <a:t>is the statement </a:t>
            </a:r>
          </a:p>
          <a:p>
            <a:pPr lvl="1" eaLnBrk="1" hangingPunct="1">
              <a:lnSpc>
                <a:spcPct val="90000"/>
              </a:lnSpc>
              <a:buFont typeface="Wingdings" panose="05000000000000000000" pitchFamily="2" charset="2"/>
              <a:buNone/>
            </a:pPr>
            <a:r>
              <a:rPr lang="en-US" altLang="en-US" sz="2000" smtClean="0"/>
              <a:t>	“You can take the flight if and only if you buy a ticket.”</a:t>
            </a:r>
          </a:p>
          <a:p>
            <a:pPr lvl="1" eaLnBrk="1" hangingPunct="1">
              <a:lnSpc>
                <a:spcPct val="90000"/>
              </a:lnSpc>
              <a:buFont typeface="Wingdings" panose="05000000000000000000" pitchFamily="2" charset="2"/>
              <a:buNone/>
            </a:pPr>
            <a:r>
              <a:rPr lang="en-US" altLang="en-US" sz="2000" smtClean="0"/>
              <a:t>	</a:t>
            </a:r>
            <a:r>
              <a:rPr lang="en-US" altLang="en-US" sz="2000" smtClean="0">
                <a:solidFill>
                  <a:schemeClr val="hlink"/>
                </a:solidFill>
              </a:rPr>
              <a:t>Implication:</a:t>
            </a:r>
          </a:p>
          <a:p>
            <a:pPr lvl="1" eaLnBrk="1" hangingPunct="1">
              <a:lnSpc>
                <a:spcPct val="90000"/>
              </a:lnSpc>
              <a:buFont typeface="Wingdings" panose="05000000000000000000" pitchFamily="2" charset="2"/>
              <a:buNone/>
            </a:pPr>
            <a:r>
              <a:rPr lang="en-US" altLang="en-US" sz="2000" smtClean="0"/>
              <a:t>	If you buy a ticket you can take the flight.</a:t>
            </a:r>
          </a:p>
          <a:p>
            <a:pPr lvl="1" eaLnBrk="1" hangingPunct="1">
              <a:lnSpc>
                <a:spcPct val="90000"/>
              </a:lnSpc>
              <a:buFont typeface="Wingdings" panose="05000000000000000000" pitchFamily="2" charset="2"/>
              <a:buNone/>
            </a:pPr>
            <a:r>
              <a:rPr lang="en-US" altLang="en-US" sz="2000" smtClean="0"/>
              <a:t>	If you don’t buy a ticket you cannot take the flight.</a:t>
            </a:r>
          </a:p>
          <a:p>
            <a:pPr lvl="1" eaLnBrk="1" hangingPunct="1">
              <a:lnSpc>
                <a:spcPct val="90000"/>
              </a:lnSpc>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mtClean="0"/>
          </a:p>
          <a:p>
            <a:pPr eaLnBrk="1" hangingPunct="1">
              <a:lnSpc>
                <a:spcPct val="90000"/>
              </a:lnSpc>
              <a:buFont typeface="Wingdings" panose="05000000000000000000" pitchFamily="2" charset="2"/>
              <a:buNone/>
            </a:pPr>
            <a:endParaRPr lang="en-US" altLang="en-US" smtClean="0"/>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46</a:t>
            </a:fld>
            <a:endParaRPr lang="en-US" altLang="en-US" sz="1000" smtClean="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a:extLst>
              <a:ext uri="{FF2B5EF4-FFF2-40B4-BE49-F238E27FC236}"/>
            </a:extLst>
          </p:cNvPr>
          <p:cNvSpPr txBox="1">
            <a:spLocks noChangeArrowheads="1"/>
          </p:cNvSpPr>
          <p:nvPr/>
        </p:nvSpPr>
        <p:spPr bwMode="auto">
          <a:xfrm>
            <a:off x="685800" y="1481138"/>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extLst>
          </p:cNvPr>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xmlns="" val="0"/>
              </a:ext>
            </a:extLst>
          </a:blip>
          <a:srcRect/>
          <a:stretch>
            <a:fillRect/>
          </a:stretch>
        </p:blipFill>
        <p:spPr>
          <a:xfrm>
            <a:off x="457200" y="2819400"/>
            <a:ext cx="4572000" cy="3779838"/>
          </a:xfrm>
        </p:spPr>
      </p:pic>
      <p:graphicFrame>
        <p:nvGraphicFramePr>
          <p:cNvPr id="27699" name="Group 51">
            <a:extLst>
              <a:ext uri="{FF2B5EF4-FFF2-40B4-BE49-F238E27FC236}"/>
            </a:extLst>
          </p:cNvPr>
          <p:cNvGraphicFramePr>
            <a:graphicFrameLocks noGrp="1"/>
          </p:cNvGraphicFramePr>
          <p:nvPr>
            <p:ph sz="quarter" idx="2"/>
          </p:nvPr>
        </p:nvGraphicFramePr>
        <p:xfrm>
          <a:off x="5791200" y="3074988"/>
          <a:ext cx="2438400" cy="3270250"/>
        </p:xfrm>
        <a:graphic>
          <a:graphicData uri="http://schemas.openxmlformats.org/drawingml/2006/table">
            <a:tbl>
              <a:tblPr/>
              <a:tblGrid>
                <a:gridCol w="1219200">
                  <a:extLst>
                    <a:ext uri="{9D8B030D-6E8A-4147-A177-3AD203B41FA5}"/>
                  </a:extLst>
                </a:gridCol>
                <a:gridCol w="1219200">
                  <a:extLst>
                    <a:ext uri="{9D8B030D-6E8A-4147-A177-3AD203B41FA5}"/>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47</a:t>
            </a:fld>
            <a:endParaRPr lang="en-US" altLang="en-US" sz="1000" smtClean="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If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a:t>
            </a:r>
            <a:r>
              <a:rPr lang="en-US" altLang="en-US" sz="1800"/>
              <a:t>  denotes “I am at home.” and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“It is raining.” then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 am at home if and only if it is raining.”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smtClean="0"/>
              <a:t>Expressing the Biconditional</a:t>
            </a:r>
          </a:p>
        </p:txBody>
      </p:sp>
      <p:sp>
        <p:nvSpPr>
          <p:cNvPr id="61443" name="Content Placeholder 2"/>
          <p:cNvSpPr>
            <a:spLocks noGrp="1" noChangeArrowheads="1"/>
          </p:cNvSpPr>
          <p:nvPr>
            <p:ph idx="1"/>
          </p:nvPr>
        </p:nvSpPr>
        <p:spPr/>
        <p:txBody>
          <a:bodyPr/>
          <a:lstStyle/>
          <a:p>
            <a:r>
              <a:rPr lang="en-US" altLang="en-US" smtClean="0"/>
              <a:t>Some alternative ways “</a:t>
            </a:r>
            <a:r>
              <a:rPr lang="en-US" altLang="en-US" i="1" smtClean="0"/>
              <a:t>p</a:t>
            </a:r>
            <a:r>
              <a:rPr lang="en-US" altLang="en-US" smtClean="0"/>
              <a:t> if and only if </a:t>
            </a:r>
            <a:r>
              <a:rPr lang="en-US" altLang="en-US" i="1" smtClean="0"/>
              <a:t>q</a:t>
            </a:r>
            <a:r>
              <a:rPr lang="en-US" altLang="en-US" smtClean="0"/>
              <a:t>” is expressed in English:</a:t>
            </a:r>
          </a:p>
          <a:p>
            <a:pPr lvl="1"/>
            <a:r>
              <a:rPr lang="en-US" altLang="en-US" smtClean="0"/>
              <a:t>  </a:t>
            </a:r>
            <a:r>
              <a:rPr lang="en-US" altLang="en-US" i="1" smtClean="0"/>
              <a:t>p</a:t>
            </a:r>
            <a:r>
              <a:rPr lang="en-US" altLang="en-US" smtClean="0"/>
              <a:t> </a:t>
            </a:r>
            <a:r>
              <a:rPr lang="en-US" altLang="en-US" b="1" smtClean="0"/>
              <a:t>is necessary and sufficient for </a:t>
            </a:r>
            <a:r>
              <a:rPr lang="en-US" altLang="en-US" i="1" smtClean="0"/>
              <a:t>q</a:t>
            </a:r>
            <a:endParaRPr lang="en-US" altLang="en-US" smtClean="0"/>
          </a:p>
          <a:p>
            <a:pPr lvl="1"/>
            <a:r>
              <a:rPr lang="en-US" altLang="en-US" smtClean="0"/>
              <a:t>  </a:t>
            </a:r>
            <a:r>
              <a:rPr lang="en-US" altLang="en-US" b="1" smtClean="0"/>
              <a:t>if</a:t>
            </a:r>
            <a:r>
              <a:rPr lang="en-US" altLang="en-US" smtClean="0"/>
              <a:t> </a:t>
            </a:r>
            <a:r>
              <a:rPr lang="en-US" altLang="en-US" i="1" smtClean="0"/>
              <a:t>p</a:t>
            </a:r>
            <a:r>
              <a:rPr lang="en-US" altLang="en-US" smtClean="0"/>
              <a:t> </a:t>
            </a:r>
            <a:r>
              <a:rPr lang="en-US" altLang="en-US" b="1" smtClean="0"/>
              <a:t>then</a:t>
            </a:r>
            <a:r>
              <a:rPr lang="en-US" altLang="en-US" smtClean="0"/>
              <a:t> </a:t>
            </a:r>
            <a:r>
              <a:rPr lang="en-US" altLang="en-US" i="1" smtClean="0"/>
              <a:t>q</a:t>
            </a:r>
            <a:r>
              <a:rPr lang="en-US" altLang="en-US" smtClean="0"/>
              <a:t> , </a:t>
            </a:r>
            <a:r>
              <a:rPr lang="en-US" altLang="en-US" b="1" smtClean="0"/>
              <a:t>and conversely</a:t>
            </a:r>
          </a:p>
          <a:p>
            <a:pPr lvl="1"/>
            <a:r>
              <a:rPr lang="en-US" altLang="en-US" smtClean="0"/>
              <a:t>  </a:t>
            </a:r>
            <a:r>
              <a:rPr lang="en-US" altLang="en-US" i="1" smtClean="0"/>
              <a:t>p</a:t>
            </a:r>
            <a:r>
              <a:rPr lang="en-US" altLang="en-US" smtClean="0"/>
              <a:t> </a:t>
            </a:r>
            <a:r>
              <a:rPr lang="en-US" altLang="en-US" b="1" smtClean="0"/>
              <a:t>iff</a:t>
            </a:r>
            <a:r>
              <a:rPr lang="en-US" altLang="en-US" smtClean="0"/>
              <a:t> </a:t>
            </a:r>
            <a:r>
              <a:rPr lang="en-US" altLang="en-US" i="1" smtClean="0"/>
              <a:t>q</a:t>
            </a:r>
            <a:endParaRPr lang="en-US" alt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smtClean="0"/>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a:xfrm>
            <a:off x="152400" y="15875"/>
            <a:ext cx="8955088" cy="6384925"/>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49</a:t>
            </a:fld>
            <a:endParaRPr lang="en-US" altLang="en-US" sz="10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smtClean="0">
                <a:solidFill>
                  <a:srgbClr val="FF0000"/>
                </a:solidFill>
                <a:latin typeface="Arial Narrow" panose="020B0606020202030204" pitchFamily="34" charset="0"/>
              </a:rPr>
              <a:t>Why DM?</a:t>
            </a:r>
          </a:p>
        </p:txBody>
      </p:sp>
      <p:sp>
        <p:nvSpPr>
          <p:cNvPr id="3" name="Content Placeholder 2">
            <a:extLst>
              <a:ext uri="{FF2B5EF4-FFF2-40B4-BE49-F238E27FC236}"/>
            </a:extLst>
          </p:cNvPr>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We can use connectives to build up complicated compound propositions involving any number of propositional variables, then use truth tables to determine the truth value of these compound propositions.</a:t>
            </a:r>
          </a:p>
          <a:p>
            <a:pPr eaLnBrk="1" hangingPunct="1"/>
            <a:r>
              <a:rPr lang="en-US" altLang="en-US" sz="2000" smtClean="0"/>
              <a:t>Example: Construct the truth table of the compound proposition </a:t>
            </a:r>
          </a:p>
          <a:p>
            <a:pPr eaLnBrk="1" hangingPunct="1">
              <a:buFont typeface="Wingdings" panose="05000000000000000000" pitchFamily="2" charset="2"/>
              <a:buNone/>
            </a:pPr>
            <a:r>
              <a:rPr lang="en-US" altLang="en-US" sz="2000" smtClean="0"/>
              <a:t>			(</a:t>
            </a:r>
            <a:r>
              <a:rPr lang="en-US" altLang="en-US" sz="2000" i="1" smtClean="0"/>
              <a:t>p</a:t>
            </a:r>
            <a:r>
              <a:rPr lang="en-US" altLang="en-US" sz="2000" smtClean="0"/>
              <a:t> </a:t>
            </a:r>
            <a:r>
              <a:rPr lang="el-GR" altLang="en-US" sz="2400" smtClean="0"/>
              <a:t>ν</a:t>
            </a:r>
            <a:r>
              <a:rPr lang="en-US" altLang="en-US" sz="2800" smtClean="0"/>
              <a:t> ¬</a:t>
            </a:r>
            <a:r>
              <a:rPr lang="en-US" altLang="en-US" sz="2000" i="1" smtClean="0"/>
              <a:t>q</a:t>
            </a:r>
            <a:r>
              <a:rPr lang="en-US" altLang="en-US" sz="2000" smtClean="0"/>
              <a:t>) </a:t>
            </a:r>
            <a:r>
              <a:rPr lang="en-US" altLang="en-US" sz="2800" smtClean="0"/>
              <a:t>→</a:t>
            </a:r>
            <a:r>
              <a:rPr lang="en-US" altLang="en-US" sz="2000" smtClean="0"/>
              <a:t> (</a:t>
            </a:r>
            <a:r>
              <a:rPr lang="en-US" altLang="en-US" sz="2000" i="1" smtClean="0"/>
              <a:t>p</a:t>
            </a:r>
            <a:r>
              <a:rPr lang="en-US" altLang="en-US" sz="2000" smtClean="0"/>
              <a:t> </a:t>
            </a:r>
            <a:r>
              <a:rPr lang="el-GR" altLang="en-US" sz="1800" smtClean="0"/>
              <a:t>Λ</a:t>
            </a:r>
            <a:r>
              <a:rPr lang="en-US" altLang="en-US" sz="1800" smtClean="0"/>
              <a:t> </a:t>
            </a:r>
            <a:r>
              <a:rPr lang="en-US" altLang="en-US" sz="2000" i="1" smtClean="0"/>
              <a:t>q</a:t>
            </a:r>
            <a:r>
              <a:rPr lang="en-US" altLang="en-US" sz="2000" smtClean="0"/>
              <a:t>).</a:t>
            </a: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28773" name="Group 101">
            <a:extLst>
              <a:ext uri="{FF2B5EF4-FFF2-40B4-BE49-F238E27FC236}"/>
            </a:extLst>
          </p:cNvPr>
          <p:cNvGraphicFramePr>
            <a:graphicFrameLocks noGrp="1"/>
          </p:cNvGraphicFramePr>
          <p:nvPr>
            <p:ph sz="half" idx="2"/>
          </p:nvPr>
        </p:nvGraphicFramePr>
        <p:xfrm>
          <a:off x="914400" y="4097338"/>
          <a:ext cx="6858000" cy="2459054"/>
        </p:xfrm>
        <a:graphic>
          <a:graphicData uri="http://schemas.openxmlformats.org/drawingml/2006/table">
            <a:tbl>
              <a:tblPr/>
              <a:tblGrid>
                <a:gridCol w="1246188">
                  <a:extLst>
                    <a:ext uri="{9D8B030D-6E8A-4147-A177-3AD203B41FA5}"/>
                  </a:extLst>
                </a:gridCol>
                <a:gridCol w="811212">
                  <a:extLst>
                    <a:ext uri="{9D8B030D-6E8A-4147-A177-3AD203B41FA5}"/>
                  </a:extLst>
                </a:gridCol>
                <a:gridCol w="1143000">
                  <a:extLst>
                    <a:ext uri="{9D8B030D-6E8A-4147-A177-3AD203B41FA5}"/>
                  </a:extLst>
                </a:gridCol>
                <a:gridCol w="990600">
                  <a:extLst>
                    <a:ext uri="{9D8B030D-6E8A-4147-A177-3AD203B41FA5}"/>
                  </a:extLst>
                </a:gridCol>
                <a:gridCol w="2667000">
                  <a:extLst>
                    <a:ext uri="{9D8B030D-6E8A-4147-A177-3AD203B41FA5}"/>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50</a:t>
            </a:fld>
            <a:endParaRPr lang="en-US" altLang="en-US" sz="1000" smtClean="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457200" y="381000"/>
            <a:ext cx="6553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Truth Tables of Compound Propositions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smtClean="0">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smtClean="0"/>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 name="Table 8"/>
          <p:cNvGraphicFramePr>
            <a:graphicFrameLocks noGrp="1"/>
          </p:cNvGraphicFramePr>
          <p:nvPr/>
        </p:nvGraphicFramePr>
        <p:xfrm>
          <a:off x="914400" y="2590800"/>
          <a:ext cx="7467600" cy="3343275"/>
        </p:xfrm>
        <a:graphic>
          <a:graphicData uri="http://schemas.openxmlformats.org/drawingml/2006/table">
            <a:tbl>
              <a:tblPr/>
              <a:tblGrid>
                <a:gridCol w="1244600"/>
                <a:gridCol w="1244600"/>
                <a:gridCol w="1244600"/>
                <a:gridCol w="1244600"/>
                <a:gridCol w="1244600"/>
                <a:gridCol w="1244600"/>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smtClean="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p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smtClean="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p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smtClean="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smtClean="0">
                <a:solidFill>
                  <a:srgbClr val="FF0000"/>
                </a:solidFill>
              </a:rPr>
              <a:t>Problem:</a:t>
            </a:r>
          </a:p>
        </p:txBody>
      </p:sp>
      <p:sp>
        <p:nvSpPr>
          <p:cNvPr id="3" name="Content Placeholder 2">
            <a:extLst>
              <a:ext uri="{FF2B5EF4-FFF2-40B4-BE49-F238E27FC236}"/>
            </a:extLst>
          </p:cNvPr>
          <p:cNvSpPr>
            <a:spLocks noGrp="1"/>
          </p:cNvSpPr>
          <p:nvPr>
            <p:ph idx="1"/>
          </p:nvPr>
        </p:nvSpPr>
        <p:spPr/>
        <p:txBody>
          <a:bodyPr>
            <a:normAutofit fontScale="92500" lnSpcReduction="20000"/>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We can use parentheses to specify the order in which logical operators in a compound proposition are to be applied.</a:t>
            </a:r>
          </a:p>
          <a:p>
            <a:pPr eaLnBrk="1" hangingPunct="1"/>
            <a:r>
              <a:rPr lang="en-US" altLang="en-US" sz="2000" smtClean="0"/>
              <a:t>To reduce the number of parentheses, the precedence order is defined for logical operators.</a:t>
            </a: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31800" name="Group 56">
            <a:extLst>
              <a:ext uri="{FF2B5EF4-FFF2-40B4-BE49-F238E27FC236}"/>
            </a:extLst>
          </p:cNvPr>
          <p:cNvGraphicFramePr>
            <a:graphicFrameLocks noGrp="1"/>
          </p:cNvGraphicFramePr>
          <p:nvPr>
            <p:ph sz="half" idx="2"/>
          </p:nvPr>
        </p:nvGraphicFramePr>
        <p:xfrm>
          <a:off x="762000" y="3200400"/>
          <a:ext cx="4572000" cy="2835285"/>
        </p:xfrm>
        <a:graphic>
          <a:graphicData uri="http://schemas.openxmlformats.org/drawingml/2006/table">
            <a:tbl>
              <a:tblPr/>
              <a:tblGrid>
                <a:gridCol w="2133600">
                  <a:extLst>
                    <a:ext uri="{9D8B030D-6E8A-4147-A177-3AD203B41FA5}"/>
                  </a:extLst>
                </a:gridCol>
                <a:gridCol w="2438400">
                  <a:extLst>
                    <a:ext uri="{9D8B030D-6E8A-4147-A177-3AD203B41FA5}"/>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53</a:t>
            </a:fld>
            <a:endParaRPr lang="en-US" altLang="en-US" sz="1000" smtClean="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English (and every other human language) is often ambiguous. Translating sentences into compound statements removes the ambiguity. </a:t>
            </a:r>
          </a:p>
          <a:p>
            <a:pPr eaLnBrk="1" hangingPunct="1"/>
            <a:r>
              <a:rPr lang="en-US" altLang="en-US" sz="2000" smtClean="0"/>
              <a:t>Example: How can this English sentence be translated into a logical expression?</a:t>
            </a:r>
          </a:p>
          <a:p>
            <a:pPr eaLnBrk="1" hangingPunct="1">
              <a:buFont typeface="Wingdings" panose="05000000000000000000" pitchFamily="2" charset="2"/>
              <a:buNone/>
            </a:pPr>
            <a:r>
              <a:rPr lang="en-US" altLang="en-US" sz="2100" smtClean="0"/>
              <a:t>		“You cannot ride the roller coaster if you are under 4 feet  </a:t>
            </a:r>
          </a:p>
          <a:p>
            <a:pPr eaLnBrk="1" hangingPunct="1">
              <a:buFont typeface="Wingdings" panose="05000000000000000000" pitchFamily="2" charset="2"/>
              <a:buNone/>
            </a:pPr>
            <a:r>
              <a:rPr lang="en-US" altLang="en-US" sz="2100" smtClean="0"/>
              <a:t>            tall unless you are older than 16 years old.”</a:t>
            </a:r>
          </a:p>
          <a:p>
            <a:pPr eaLnBrk="1" hangingPunct="1">
              <a:buFont typeface="Wingdings" panose="05000000000000000000" pitchFamily="2" charset="2"/>
              <a:buNone/>
            </a:pP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xmlns=""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54</a:t>
            </a:fld>
            <a:endParaRPr lang="en-US" altLang="en-US" sz="1000" smtClean="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q</a:t>
            </a:r>
            <a:r>
              <a:rPr lang="en-US" altLang="en-US" sz="1800"/>
              <a:t>, </a:t>
            </a:r>
            <a:r>
              <a:rPr lang="en-US" altLang="en-US" sz="1800" i="1"/>
              <a:t>r</a:t>
            </a:r>
            <a:r>
              <a:rPr lang="en-US" altLang="en-US" sz="1800"/>
              <a:t>, and </a:t>
            </a:r>
            <a:r>
              <a:rPr lang="en-US" altLang="en-US" sz="1800" i="1"/>
              <a:t>s</a:t>
            </a:r>
            <a:r>
              <a:rPr lang="en-US" altLang="en-US" sz="1800"/>
              <a:t> represent “You can ride the roller  coaster,”    </a:t>
            </a:r>
          </a:p>
          <a:p>
            <a:pPr>
              <a:spcBef>
                <a:spcPct val="50000"/>
              </a:spcBef>
              <a:buClrTx/>
              <a:buFontTx/>
              <a:buNone/>
            </a:pPr>
            <a:r>
              <a:rPr lang="en-US" altLang="en-US" sz="1800"/>
              <a:t>               “You are under 4 feet tall,” and “You are older than   </a:t>
            </a:r>
          </a:p>
          <a:p>
            <a:pPr>
              <a:spcBef>
                <a:spcPct val="50000"/>
              </a:spcBef>
              <a:buClrTx/>
              <a:buFontTx/>
              <a:buNone/>
            </a:pPr>
            <a:r>
              <a:rPr lang="en-US" altLang="en-US" sz="1800"/>
              <a:t>               16 years old.” The sentence can be translated into:</a:t>
            </a:r>
          </a:p>
          <a:p>
            <a:pPr>
              <a:spcBef>
                <a:spcPct val="50000"/>
              </a:spcBef>
              <a:buClrTx/>
              <a:buFontTx/>
              <a:buNone/>
            </a:pPr>
            <a:r>
              <a:rPr lang="en-US" altLang="en-US" sz="1800"/>
              <a:t>                               (</a:t>
            </a:r>
            <a:r>
              <a:rPr lang="en-US" altLang="en-US" sz="1800" i="1"/>
              <a:t>r</a:t>
            </a:r>
            <a:r>
              <a:rPr lang="en-US" altLang="en-US" sz="1800"/>
              <a:t> </a:t>
            </a:r>
            <a:r>
              <a:rPr lang="el-GR" altLang="en-US" sz="1400">
                <a:latin typeface="Arial" panose="020B0604020202020204" pitchFamily="34" charset="0"/>
              </a:rPr>
              <a:t>Λ</a:t>
            </a:r>
            <a:r>
              <a:rPr lang="en-US" altLang="en-US" sz="1800"/>
              <a:t> ¬ </a:t>
            </a:r>
            <a:r>
              <a:rPr lang="en-US" altLang="en-US" sz="1800" i="1"/>
              <a:t>s</a:t>
            </a:r>
            <a:r>
              <a:rPr lang="en-US" altLang="en-US" sz="1800"/>
              <a:t>) → ¬</a:t>
            </a:r>
            <a:r>
              <a:rPr lang="en-US" altLang="en-US" sz="1800" i="1"/>
              <a:t>q</a:t>
            </a:r>
            <a:r>
              <a:rPr lang="en-US" altLang="en-US" sz="1800"/>
              <a:t>.</a:t>
            </a:r>
          </a:p>
          <a:p>
            <a:pPr>
              <a:spcBef>
                <a:spcPct val="50000"/>
              </a:spcBef>
              <a:buClrTx/>
              <a:buFontTx/>
              <a:buNone/>
            </a:pPr>
            <a:r>
              <a:rPr lang="en-US" altLang="en-US" sz="180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smtClean="0">
                <a:solidFill>
                  <a:srgbClr val="FF0000"/>
                </a:solidFill>
              </a:rPr>
              <a:t>Translating English Sentences</a:t>
            </a:r>
          </a:p>
        </p:txBody>
      </p:sp>
      <p:sp>
        <p:nvSpPr>
          <p:cNvPr id="3" name="Content Placeholder 2">
            <a:extLst>
              <a:ext uri="{FF2B5EF4-FFF2-40B4-BE49-F238E27FC236}"/>
            </a:extLst>
          </p:cNvPr>
          <p:cNvSpPr>
            <a:spLocks noGrp="1"/>
          </p:cNvSpPr>
          <p:nvPr>
            <p:ph idx="1"/>
          </p:nvPr>
        </p:nvSpPr>
        <p:spPr/>
        <p:txBody>
          <a:bodyPr>
            <a:normAutofit lnSpcReduction="10000"/>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smtClean="0">
                <a:solidFill>
                  <a:srgbClr val="FF0000"/>
                </a:solidFill>
              </a:rPr>
              <a:t>Translating English Sentences</a:t>
            </a:r>
            <a:endParaRPr lang="en-US" altLang="en-US" smtClean="0"/>
          </a:p>
        </p:txBody>
      </p:sp>
      <p:sp>
        <p:nvSpPr>
          <p:cNvPr id="70659"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Example: How can this English sentence be translated into a logical expression?</a:t>
            </a:r>
          </a:p>
          <a:p>
            <a:pPr eaLnBrk="1" hangingPunct="1">
              <a:buFont typeface="Wingdings" panose="05000000000000000000" pitchFamily="2" charset="2"/>
              <a:buNone/>
            </a:pPr>
            <a:r>
              <a:rPr lang="en-US" altLang="en-US" sz="2100" smtClean="0"/>
              <a:t>		“You can access the Internet from campus only if you are a   </a:t>
            </a:r>
          </a:p>
          <a:p>
            <a:pPr eaLnBrk="1" hangingPunct="1">
              <a:buFont typeface="Wingdings" panose="05000000000000000000" pitchFamily="2" charset="2"/>
              <a:buNone/>
            </a:pPr>
            <a:r>
              <a:rPr lang="en-US" altLang="en-US" sz="2100" smtClean="0"/>
              <a:t>             computer science major or you are not a freshman.”</a:t>
            </a:r>
          </a:p>
          <a:p>
            <a:pPr eaLnBrk="1" hangingPunct="1">
              <a:buFont typeface="Wingdings" panose="05000000000000000000" pitchFamily="2" charset="2"/>
              <a:buNone/>
            </a:pP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t="59473" r="69507"/>
          <a:stretch>
            <a:fillRect/>
          </a:stretch>
        </p:blipFill>
        <p:spPr>
          <a:xfrm>
            <a:off x="381000" y="51054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56</a:t>
            </a:fld>
            <a:endParaRPr lang="en-US" altLang="en-US" sz="1000" smtClean="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838200" y="3124200"/>
            <a:ext cx="73914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a</a:t>
            </a:r>
            <a:r>
              <a:rPr lang="en-US" altLang="en-US" sz="1800"/>
              <a:t>, </a:t>
            </a:r>
            <a:r>
              <a:rPr lang="en-US" altLang="en-US" sz="1800" i="1"/>
              <a:t>c</a:t>
            </a:r>
            <a:r>
              <a:rPr lang="en-US" altLang="en-US" sz="1800"/>
              <a:t>, and </a:t>
            </a:r>
            <a:r>
              <a:rPr lang="en-US" altLang="en-US" sz="1800" i="1"/>
              <a:t>f</a:t>
            </a:r>
            <a:r>
              <a:rPr lang="en-US" altLang="en-US" sz="1800"/>
              <a:t> represent “You can access the Internet from  </a:t>
            </a:r>
          </a:p>
          <a:p>
            <a:pPr>
              <a:spcBef>
                <a:spcPct val="50000"/>
              </a:spcBef>
              <a:buClrTx/>
              <a:buFontTx/>
              <a:buNone/>
            </a:pPr>
            <a:r>
              <a:rPr lang="en-US" altLang="en-US" sz="1800"/>
              <a:t>               campus,” “You are a computer science major,” and “You are </a:t>
            </a:r>
          </a:p>
          <a:p>
            <a:pPr>
              <a:spcBef>
                <a:spcPct val="50000"/>
              </a:spcBef>
              <a:buClrTx/>
              <a:buFontTx/>
              <a:buNone/>
            </a:pPr>
            <a:r>
              <a:rPr lang="en-US" altLang="en-US" sz="1800"/>
              <a:t>               a freshman.” The sentence can be translated into:</a:t>
            </a:r>
          </a:p>
          <a:p>
            <a:pPr>
              <a:spcBef>
                <a:spcPct val="50000"/>
              </a:spcBef>
              <a:buClrTx/>
              <a:buFontTx/>
              <a:buNone/>
            </a:pPr>
            <a:r>
              <a:rPr lang="en-US" altLang="en-US" sz="1800"/>
              <a:t>                               </a:t>
            </a:r>
            <a:r>
              <a:rPr lang="en-US" altLang="en-US" sz="1800" i="1"/>
              <a:t>a</a:t>
            </a:r>
            <a:r>
              <a:rPr lang="en-US" altLang="en-US" sz="1800"/>
              <a:t> → (</a:t>
            </a:r>
            <a:r>
              <a:rPr lang="en-US" altLang="en-US" sz="1800" i="1"/>
              <a:t>c</a:t>
            </a:r>
            <a:r>
              <a:rPr lang="en-US" altLang="en-US" sz="1800"/>
              <a:t> </a:t>
            </a:r>
            <a:r>
              <a:rPr lang="el-GR" altLang="en-US" sz="1800">
                <a:latin typeface="Arial" panose="020B0604020202020204" pitchFamily="34" charset="0"/>
              </a:rPr>
              <a:t>ν</a:t>
            </a:r>
            <a:r>
              <a:rPr lang="en-US" altLang="en-US" sz="1800"/>
              <a:t> ¬</a:t>
            </a:r>
            <a:r>
              <a:rPr lang="en-US" altLang="en-US" sz="1800" i="1"/>
              <a:t>f</a:t>
            </a:r>
            <a:r>
              <a:rPr lang="en-US" altLang="en-US" sz="1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smtClean="0"/>
              <a:t>System Specifications</a:t>
            </a:r>
          </a:p>
        </p:txBody>
      </p:sp>
      <p:sp>
        <p:nvSpPr>
          <p:cNvPr id="3" name="Content Placeholder 2"/>
          <p:cNvSpPr>
            <a:spLocks noGrp="1" noChangeArrowheads="1"/>
          </p:cNvSpPr>
          <p:nvPr>
            <p:ph idx="1"/>
          </p:nvPr>
        </p:nvSpPr>
        <p:spPr/>
        <p:txBody>
          <a:bodyPr/>
          <a:lstStyle/>
          <a:p>
            <a:r>
              <a:rPr lang="en-US" altLang="en-US" sz="2400" smtClean="0"/>
              <a:t>System and Software engineers take requirements in English and express them in a precise specification language based on logic.</a:t>
            </a:r>
          </a:p>
          <a:p>
            <a:pPr>
              <a:buFont typeface="Wingdings" panose="05000000000000000000" pitchFamily="2" charset="2"/>
              <a:buNone/>
            </a:pPr>
            <a:r>
              <a:rPr lang="en-US" altLang="en-US" sz="2400" b="1" smtClean="0"/>
              <a:t>   Example</a:t>
            </a:r>
            <a:r>
              <a:rPr lang="en-US" altLang="en-US" sz="2400" smtClean="0"/>
              <a:t>: Express in propositional logic:</a:t>
            </a:r>
          </a:p>
          <a:p>
            <a:pPr>
              <a:buFont typeface="Wingdings" panose="05000000000000000000" pitchFamily="2" charset="2"/>
              <a:buNone/>
            </a:pPr>
            <a:r>
              <a:rPr lang="en-US" altLang="en-US" sz="2400" smtClean="0"/>
              <a:t>  “The automated reply cannot be sent when the file system is full”</a:t>
            </a:r>
          </a:p>
          <a:p>
            <a:pPr>
              <a:buFont typeface="Wingdings" panose="05000000000000000000" pitchFamily="2" charset="2"/>
              <a:buNone/>
            </a:pPr>
            <a:r>
              <a:rPr lang="en-US" altLang="en-US" sz="2400" smtClean="0"/>
              <a:t>    </a:t>
            </a:r>
            <a:r>
              <a:rPr lang="en-US" altLang="en-US" sz="2400" b="1" smtClean="0"/>
              <a:t>Solution</a:t>
            </a:r>
            <a:r>
              <a:rPr lang="en-US" altLang="en-US" sz="2400" smtClean="0"/>
              <a:t>: One possible solution: Let </a:t>
            </a:r>
            <a:r>
              <a:rPr lang="en-US" altLang="en-US" sz="2400" i="1" smtClean="0"/>
              <a:t>p</a:t>
            </a:r>
            <a:r>
              <a:rPr lang="en-US" altLang="en-US" sz="2400" smtClean="0"/>
              <a:t> denote “The automated reply can be sent” and </a:t>
            </a:r>
            <a:r>
              <a:rPr lang="en-US" altLang="en-US" sz="2400" i="1" smtClean="0"/>
              <a:t>q</a:t>
            </a:r>
            <a:r>
              <a:rPr lang="en-US" altLang="en-US" sz="2400" smtClean="0"/>
              <a:t> denote “The file system is full.”</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smtClean="0"/>
          </a:p>
          <a:p>
            <a:pPr>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smtClean="0"/>
              <a:t>1.1 Propositional Logic</a:t>
            </a:r>
          </a:p>
        </p:txBody>
      </p:sp>
      <p:sp>
        <p:nvSpPr>
          <p:cNvPr id="72707" name="Rectangle 3"/>
          <p:cNvSpPr>
            <a:spLocks noGrp="1" noChangeArrowheads="1"/>
          </p:cNvSpPr>
          <p:nvPr>
            <p:ph type="body" sz="half" idx="1"/>
          </p:nvPr>
        </p:nvSpPr>
        <p:spPr>
          <a:xfrm>
            <a:off x="457200" y="1600200"/>
            <a:ext cx="7848600" cy="2514600"/>
          </a:xfrm>
        </p:spPr>
        <p:txBody>
          <a:bodyPr/>
          <a:lstStyle/>
          <a:p>
            <a:pPr eaLnBrk="1" hangingPunct="1"/>
            <a:r>
              <a:rPr lang="en-US" altLang="en-US" sz="2000" smtClean="0"/>
              <a:t>Computers represent information using bits.</a:t>
            </a:r>
          </a:p>
          <a:p>
            <a:pPr eaLnBrk="1" hangingPunct="1"/>
            <a:r>
              <a:rPr lang="en-US" altLang="en-US" sz="2000" smtClean="0"/>
              <a:t>A </a:t>
            </a:r>
            <a:r>
              <a:rPr lang="en-US" altLang="en-US" sz="2000" b="1" smtClean="0"/>
              <a:t>bit</a:t>
            </a:r>
            <a:r>
              <a:rPr lang="en-US" altLang="en-US" sz="2000" smtClean="0"/>
              <a:t> is a symbol with two possible values, 0 and 1.</a:t>
            </a:r>
          </a:p>
          <a:p>
            <a:pPr eaLnBrk="1" hangingPunct="1"/>
            <a:r>
              <a:rPr lang="en-US" altLang="en-US" sz="2000" smtClean="0"/>
              <a:t>By convention, 1 represents T (true) and 0 represents F (false).</a:t>
            </a:r>
          </a:p>
          <a:p>
            <a:pPr eaLnBrk="1" hangingPunct="1"/>
            <a:r>
              <a:rPr lang="en-US" altLang="en-US" sz="2000" smtClean="0"/>
              <a:t>A variable is called a Boolean variable if its value is either true or false.</a:t>
            </a:r>
          </a:p>
          <a:p>
            <a:pPr eaLnBrk="1" hangingPunct="1"/>
            <a:r>
              <a:rPr lang="en-US" altLang="en-US" sz="2000" smtClean="0"/>
              <a:t>Bit operation – replace true by 1 and false by 0 in logical operations.</a:t>
            </a:r>
          </a:p>
          <a:p>
            <a:pPr eaLnBrk="1" hangingPunct="1"/>
            <a:endParaRPr lang="en-US" altLang="en-US" sz="2000" smtClean="0"/>
          </a:p>
          <a:p>
            <a:pPr eaLnBrk="1" hangingPunct="1"/>
            <a:endParaRPr lang="en-US" altLang="en-US" sz="2100" smtClean="0"/>
          </a:p>
          <a:p>
            <a:pPr eaLnBrk="1" hangingPunct="1">
              <a:buFont typeface="Wingdings" panose="05000000000000000000" pitchFamily="2" charset="2"/>
              <a:buNone/>
            </a:pP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34853" name="Group 37">
            <a:extLst>
              <a:ext uri="{FF2B5EF4-FFF2-40B4-BE49-F238E27FC236}"/>
            </a:extLst>
          </p:cNvPr>
          <p:cNvGraphicFramePr>
            <a:graphicFrameLocks noGrp="1"/>
          </p:cNvGraphicFramePr>
          <p:nvPr>
            <p:ph sz="quarter" idx="2"/>
          </p:nvPr>
        </p:nvGraphicFramePr>
        <p:xfrm>
          <a:off x="1524000" y="4191000"/>
          <a:ext cx="6019800" cy="2397144"/>
        </p:xfrm>
        <a:graphic>
          <a:graphicData uri="http://schemas.openxmlformats.org/drawingml/2006/table">
            <a:tbl>
              <a:tblPr/>
              <a:tblGrid>
                <a:gridCol w="1093788">
                  <a:extLst>
                    <a:ext uri="{9D8B030D-6E8A-4147-A177-3AD203B41FA5}"/>
                  </a:extLst>
                </a:gridCol>
                <a:gridCol w="711200">
                  <a:extLst>
                    <a:ext uri="{9D8B030D-6E8A-4147-A177-3AD203B41FA5}"/>
                  </a:extLst>
                </a:gridCol>
                <a:gridCol w="1003300">
                  <a:extLst>
                    <a:ext uri="{9D8B030D-6E8A-4147-A177-3AD203B41FA5}"/>
                  </a:extLst>
                </a:gridCol>
                <a:gridCol w="871537">
                  <a:extLst>
                    <a:ext uri="{9D8B030D-6E8A-4147-A177-3AD203B41FA5}"/>
                  </a:extLst>
                </a:gridCol>
                <a:gridCol w="2339975">
                  <a:extLst>
                    <a:ext uri="{9D8B030D-6E8A-4147-A177-3AD203B41FA5}"/>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p:oleObj spid="_x0000_s72735" name="Equation" r:id="rId4" imgW="164814" imgH="177492" progId="Equation.3">
              <p:embed/>
            </p:oleObj>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58</a:t>
            </a:fld>
            <a:endParaRPr lang="en-US" altLang="en-US" sz="1000" smtClean="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smtClean="0"/>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smtClean="0"/>
              <a:t>Example: Find the bitwise </a:t>
            </a:r>
            <a:r>
              <a:rPr lang="en-US" altLang="en-US" sz="2000" i="1" smtClean="0"/>
              <a:t>OR</a:t>
            </a:r>
            <a:r>
              <a:rPr lang="en-US" altLang="en-US" sz="2000" smtClean="0"/>
              <a:t>, bitwise </a:t>
            </a:r>
            <a:r>
              <a:rPr lang="en-US" altLang="en-US" sz="2000" i="1" smtClean="0"/>
              <a:t>AND</a:t>
            </a:r>
            <a:r>
              <a:rPr lang="en-US" altLang="en-US" sz="2000" smtClean="0"/>
              <a:t>, and bitwise </a:t>
            </a:r>
            <a:r>
              <a:rPr lang="en-US" altLang="en-US" sz="2000" i="1" smtClean="0"/>
              <a:t>XOR</a:t>
            </a:r>
            <a:r>
              <a:rPr lang="en-US" altLang="en-US" sz="2000" smtClean="0"/>
              <a:t> of the bit string 01 1011 0110 and 11 0001 1101.</a:t>
            </a:r>
            <a:r>
              <a:rPr lang="en-US" altLang="en-US" sz="2000" i="1" smtClean="0"/>
              <a:t> </a:t>
            </a:r>
          </a:p>
          <a:p>
            <a:pPr eaLnBrk="1" hangingPunct="1">
              <a:buFont typeface="Wingdings" panose="05000000000000000000" pitchFamily="2" charset="2"/>
              <a:buNone/>
            </a:pPr>
            <a:endParaRPr lang="en-US" altLang="en-US" sz="2500" smtClean="0"/>
          </a:p>
          <a:p>
            <a:pPr lvl="1" eaLnBrk="1" hangingPunct="1">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59</a:t>
            </a:fld>
            <a:endParaRPr lang="en-US" altLang="en-US" sz="1000" smtClean="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r>
              <a:rPr lang="en-US" altLang="en-US" sz="1800"/>
              <a:t/>
            </a:r>
            <a:br>
              <a:rPr lang="en-US" altLang="en-US" sz="1800"/>
            </a:br>
            <a:r>
              <a:rPr lang="en-US" altLang="en-US" sz="1800"/>
              <a:t>	01 0001 0100    bitwise </a:t>
            </a:r>
            <a:r>
              <a:rPr lang="en-US" altLang="en-US" sz="1800" i="1"/>
              <a:t>AND</a:t>
            </a:r>
            <a:r>
              <a:rPr lang="en-US" altLang="en-US" sz="1800"/>
              <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smtClean="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1600200"/>
            <a:ext cx="8778875"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smtClean="0">
                <a:solidFill>
                  <a:srgbClr val="FF0000"/>
                </a:solidFill>
              </a:rPr>
              <a:t>Propositional Equivalences</a:t>
            </a:r>
          </a:p>
        </p:txBody>
      </p:sp>
      <p:graphicFrame>
        <p:nvGraphicFramePr>
          <p:cNvPr id="38952" name="Group 40">
            <a:extLst>
              <a:ext uri="{FF2B5EF4-FFF2-40B4-BE49-F238E27FC236}"/>
            </a:extLst>
          </p:cNvPr>
          <p:cNvGraphicFramePr>
            <a:graphicFrameLocks noGrp="1"/>
          </p:cNvGraphicFramePr>
          <p:nvPr>
            <p:ph sz="half" idx="2"/>
          </p:nvPr>
        </p:nvGraphicFramePr>
        <p:xfrm>
          <a:off x="1524000" y="4724400"/>
          <a:ext cx="5410200" cy="1828801"/>
        </p:xfrm>
        <a:graphic>
          <a:graphicData uri="http://schemas.openxmlformats.org/drawingml/2006/table">
            <a:tbl>
              <a:tblPr/>
              <a:tblGrid>
                <a:gridCol w="982663">
                  <a:extLst>
                    <a:ext uri="{9D8B030D-6E8A-4147-A177-3AD203B41FA5}"/>
                  </a:extLst>
                </a:gridCol>
                <a:gridCol w="922337">
                  <a:extLst>
                    <a:ext uri="{9D8B030D-6E8A-4147-A177-3AD203B41FA5}"/>
                  </a:extLst>
                </a:gridCol>
                <a:gridCol w="1600200">
                  <a:extLst>
                    <a:ext uri="{9D8B030D-6E8A-4147-A177-3AD203B41FA5}"/>
                  </a:extLst>
                </a:gridCol>
                <a:gridCol w="1905000">
                  <a:extLst>
                    <a:ext uri="{9D8B030D-6E8A-4147-A177-3AD203B41FA5}"/>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60</a:t>
            </a:fld>
            <a:endParaRPr lang="en-US" altLang="en-US" sz="1000" smtClean="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a:extLst>
              <a:ext uri="{FF2B5EF4-FFF2-40B4-BE49-F238E27FC236}"/>
            </a:extLst>
          </p:cNvPr>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endParaRPr lang="en-US" altLang="en-US" smtClean="0"/>
          </a:p>
        </p:txBody>
      </p:sp>
      <p:sp>
        <p:nvSpPr>
          <p:cNvPr id="77827"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7782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61</a:t>
            </a:fld>
            <a:endParaRPr lang="en-US" altLang="en-US" sz="1000" smtClean="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xmlns=""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62</a:t>
            </a:fld>
            <a:endParaRPr lang="en-US" altLang="en-US" sz="1000" smtClean="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52400"/>
            <a:ext cx="7620000" cy="5205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mtClean="0">
                <a:solidFill>
                  <a:srgbClr val="FF0000"/>
                </a:solidFill>
              </a:rPr>
              <a:t>Propositional Equivalences</a:t>
            </a:r>
          </a:p>
        </p:txBody>
      </p:sp>
      <p:sp>
        <p:nvSpPr>
          <p:cNvPr id="79875" name="Rectangle 28"/>
          <p:cNvSpPr>
            <a:spLocks noGrp="1" noChangeArrowheads="1"/>
          </p:cNvSpPr>
          <p:nvPr>
            <p:ph type="body" sz="half" idx="1"/>
          </p:nvPr>
        </p:nvSpPr>
        <p:spPr>
          <a:xfrm>
            <a:off x="609600" y="3048000"/>
            <a:ext cx="8305800" cy="1295400"/>
          </a:xfrm>
          <a:noFill/>
        </p:spPr>
        <p:txBody>
          <a:bodyPr/>
          <a:lstStyle/>
          <a:p>
            <a:pPr eaLnBrk="1" hangingPunct="1"/>
            <a:r>
              <a:rPr lang="en-US" altLang="en-US" sz="2000" smtClean="0"/>
              <a:t>Compound propositions that have the same truth values in all possible cases are called </a:t>
            </a:r>
            <a:r>
              <a:rPr lang="en-US" altLang="en-US" sz="2000" smtClean="0">
                <a:solidFill>
                  <a:schemeClr val="hlink"/>
                </a:solidFill>
              </a:rPr>
              <a:t>logically equivalent</a:t>
            </a:r>
            <a:r>
              <a:rPr lang="en-US" altLang="en-US" sz="2000" smtClean="0"/>
              <a:t>.</a:t>
            </a:r>
          </a:p>
          <a:p>
            <a:pPr eaLnBrk="1" hangingPunct="1"/>
            <a:r>
              <a:rPr lang="en-US" altLang="en-US" sz="2000" smtClean="0"/>
              <a:t>Example: Show that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and </a:t>
            </a:r>
            <a:r>
              <a:rPr lang="en-US" altLang="en-US" sz="2000" i="1" smtClean="0"/>
              <a:t>p</a:t>
            </a:r>
            <a:r>
              <a:rPr lang="en-US" altLang="en-US" sz="2000" smtClean="0"/>
              <a:t> → </a:t>
            </a:r>
            <a:r>
              <a:rPr lang="en-US" altLang="en-US" sz="2000" i="1" smtClean="0"/>
              <a:t>q</a:t>
            </a:r>
            <a:r>
              <a:rPr lang="en-US" altLang="en-US" sz="2000" smtClean="0"/>
              <a:t> are logically equivalent.</a:t>
            </a:r>
          </a:p>
        </p:txBody>
      </p:sp>
      <p:graphicFrame>
        <p:nvGraphicFramePr>
          <p:cNvPr id="41089" name="Group 129">
            <a:extLst>
              <a:ext uri="{FF2B5EF4-FFF2-40B4-BE49-F238E27FC236}"/>
            </a:extLst>
          </p:cNvPr>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extLst>
                </a:gridCol>
                <a:gridCol w="612775">
                  <a:extLst>
                    <a:ext uri="{9D8B030D-6E8A-4147-A177-3AD203B41FA5}"/>
                  </a:extLst>
                </a:gridCol>
                <a:gridCol w="1054100">
                  <a:extLst>
                    <a:ext uri="{9D8B030D-6E8A-4147-A177-3AD203B41FA5}"/>
                  </a:extLst>
                </a:gridCol>
                <a:gridCol w="962025">
                  <a:extLst>
                    <a:ext uri="{9D8B030D-6E8A-4147-A177-3AD203B41FA5}"/>
                  </a:extLst>
                </a:gridCol>
                <a:gridCol w="1547812">
                  <a:extLst>
                    <a:ext uri="{9D8B030D-6E8A-4147-A177-3AD203B41FA5}"/>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63</a:t>
            </a:fld>
            <a:endParaRPr lang="en-US" altLang="en-US" sz="1000" smtClean="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685800" y="161925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The compound propositions </a:t>
            </a:r>
            <a:r>
              <a:rPr lang="en-US" altLang="en-US" sz="1800" i="1"/>
              <a:t>p</a:t>
            </a:r>
            <a:r>
              <a:rPr lang="en-US" altLang="en-US" sz="1800"/>
              <a:t> and </a:t>
            </a:r>
            <a:r>
              <a:rPr lang="en-US" altLang="en-US" sz="1800" i="1"/>
              <a:t>q</a:t>
            </a:r>
            <a:r>
              <a:rPr lang="en-US" altLang="en-US" sz="1800"/>
              <a:t> are called </a:t>
            </a:r>
            <a:r>
              <a:rPr lang="en-US" altLang="en-US" sz="1800" i="1"/>
              <a:t>logically equivalent</a:t>
            </a:r>
            <a:r>
              <a:rPr lang="en-US" altLang="en-US" sz="1800"/>
              <a:t> if </a:t>
            </a:r>
            <a:r>
              <a:rPr lang="en-US" altLang="en-US" sz="1800" i="1"/>
              <a:t>p </a:t>
            </a:r>
            <a:r>
              <a:rPr lang="en-US" altLang="en-US" sz="1800"/>
              <a:t>↔ </a:t>
            </a:r>
            <a:r>
              <a:rPr lang="en-US" altLang="en-US" sz="1800" i="1"/>
              <a:t>q</a:t>
            </a:r>
            <a:r>
              <a:rPr lang="en-US" altLang="en-US" sz="1800"/>
              <a:t> is a tautology. The notation </a:t>
            </a:r>
            <a:r>
              <a:rPr lang="en-US" altLang="en-US" sz="1800" i="1"/>
              <a:t>p</a:t>
            </a:r>
            <a:r>
              <a:rPr lang="en-US" altLang="en-US" sz="1800"/>
              <a:t> </a:t>
            </a:r>
            <a:r>
              <a:rPr lang="en-US" altLang="en-US" sz="1800">
                <a:cs typeface="Arial" panose="020B0604020202020204" pitchFamily="34" charset="0"/>
              </a:rPr>
              <a:t>≡ </a:t>
            </a:r>
            <a:r>
              <a:rPr lang="en-US" altLang="en-US" sz="1800" i="1"/>
              <a:t>q</a:t>
            </a:r>
            <a:r>
              <a:rPr lang="en-US" altLang="en-US" sz="1800"/>
              <a:t> denotes that </a:t>
            </a:r>
            <a:r>
              <a:rPr lang="en-US" altLang="en-US" sz="1800" i="1"/>
              <a:t>p</a:t>
            </a:r>
            <a:r>
              <a:rPr lang="en-US" altLang="en-US" sz="1800"/>
              <a:t> and </a:t>
            </a:r>
            <a:r>
              <a:rPr lang="en-US" altLang="en-US" sz="1800" i="1"/>
              <a:t>q</a:t>
            </a:r>
            <a:r>
              <a:rPr lang="en-US" altLang="en-US" sz="1800"/>
              <a:t> are logically equivalent.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smtClean="0">
                <a:solidFill>
                  <a:srgbClr val="FF0000"/>
                </a:solidFill>
              </a:rPr>
              <a:t>Propositional Equivalences</a:t>
            </a:r>
          </a:p>
        </p:txBody>
      </p:sp>
      <p:sp>
        <p:nvSpPr>
          <p:cNvPr id="81923" name="Rectangle 34"/>
          <p:cNvSpPr>
            <a:spLocks noGrp="1" noChangeArrowheads="1"/>
          </p:cNvSpPr>
          <p:nvPr>
            <p:ph type="body" sz="half" idx="1"/>
          </p:nvPr>
        </p:nvSpPr>
        <p:spPr>
          <a:xfrm>
            <a:off x="609600" y="1676400"/>
            <a:ext cx="8305800" cy="1066800"/>
          </a:xfrm>
          <a:noFill/>
        </p:spPr>
        <p:txBody>
          <a:bodyPr/>
          <a:lstStyle/>
          <a:p>
            <a:pPr eaLnBrk="1" hangingPunct="1">
              <a:lnSpc>
                <a:spcPct val="90000"/>
              </a:lnSpc>
            </a:pPr>
            <a:r>
              <a:rPr lang="en-US" altLang="en-US" sz="2000" smtClean="0"/>
              <a:t>In general, 2</a:t>
            </a:r>
            <a:r>
              <a:rPr lang="en-US" altLang="en-US" sz="2000" i="1" baseline="30000" smtClean="0"/>
              <a:t>n</a:t>
            </a:r>
            <a:r>
              <a:rPr lang="en-US" altLang="en-US" sz="2000" smtClean="0"/>
              <a:t> rows are required if a compound proposition involves </a:t>
            </a:r>
            <a:r>
              <a:rPr lang="en-US" altLang="en-US" sz="2000" i="1" smtClean="0"/>
              <a:t>n</a:t>
            </a:r>
            <a:r>
              <a:rPr lang="en-US" altLang="en-US" sz="2000" smtClean="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64</a:t>
            </a:fld>
            <a:endParaRPr lang="en-US" altLang="en-US" sz="1000" smtClean="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44525" y="2743200"/>
            <a:ext cx="619125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altLang="en-US" smtClean="0">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smtClean="0"/>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65</a:t>
            </a:fld>
            <a:endParaRPr lang="en-US" altLang="en-US" sz="1000" smtClean="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435100"/>
            <a:ext cx="7878763" cy="527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smtClean="0">
                <a:solidFill>
                  <a:srgbClr val="FF0000"/>
                </a:solidFill>
              </a:rPr>
              <a:t>Applications: Boolean Searches</a:t>
            </a:r>
          </a:p>
        </p:txBody>
      </p:sp>
      <p:sp>
        <p:nvSpPr>
          <p:cNvPr id="3" name="Content Placeholder 2">
            <a:extLst>
              <a:ext uri="{FF2B5EF4-FFF2-40B4-BE49-F238E27FC236}"/>
            </a:extLst>
          </p:cNvPr>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smtClean="0">
                <a:solidFill>
                  <a:srgbClr val="FF0000"/>
                </a:solidFill>
              </a:rPr>
              <a:t>Applications: Logic Puzzles </a:t>
            </a:r>
          </a:p>
        </p:txBody>
      </p:sp>
      <p:sp>
        <p:nvSpPr>
          <p:cNvPr id="3" name="Content Placeholder 2">
            <a:extLst>
              <a:ext uri="{FF2B5EF4-FFF2-40B4-BE49-F238E27FC236}"/>
            </a:extLst>
          </p:cNvPr>
          <p:cNvSpPr>
            <a:spLocks noGrp="1"/>
          </p:cNvSpPr>
          <p:nvPr>
            <p:ph idx="1"/>
          </p:nvPr>
        </p:nvSpPr>
        <p:spPr/>
        <p:txBody>
          <a:bodyPr>
            <a:normAutofit fontScale="92500" lnSpcReduction="2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 </a:t>
            </a:r>
            <a:r>
              <a:rPr lang="en-US" dirty="0" err="1"/>
              <a:t>Smullyan</a:t>
            </a:r>
            <a:r>
              <a:rPr lang="en-US" dirty="0"/>
              <a:t>: 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smtClean="0">
                <a:solidFill>
                  <a:srgbClr val="FF0000"/>
                </a:solidFill>
              </a:rPr>
              <a:t>Example 1:</a:t>
            </a:r>
          </a:p>
        </p:txBody>
      </p:sp>
      <p:sp>
        <p:nvSpPr>
          <p:cNvPr id="3" name="Content Placeholder 2">
            <a:extLst>
              <a:ext uri="{FF2B5EF4-FFF2-40B4-BE49-F238E27FC236}"/>
            </a:extLst>
          </p:cNvPr>
          <p:cNvSpPr>
            <a:spLocks noGrp="1"/>
          </p:cNvSpPr>
          <p:nvPr>
            <p:ph idx="1"/>
          </p:nvPr>
        </p:nvSpPr>
        <p:spPr/>
        <p:txBody>
          <a:bodyPr>
            <a:normAutofit fontScale="850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smtClean="0">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smtClean="0"/>
              <a:t>Consider the possibility that A is a knave, </a:t>
            </a:r>
          </a:p>
          <a:p>
            <a:pPr lvl="1"/>
            <a:r>
              <a:rPr lang="en-US" altLang="en-US" smtClean="0"/>
              <a:t>everything a knave says is false; q is true, is a lie. </a:t>
            </a:r>
          </a:p>
          <a:p>
            <a:pPr lvl="1"/>
            <a:r>
              <a:rPr lang="en-US" altLang="en-US" smtClean="0"/>
              <a:t>So, q is false. B is also a knave.</a:t>
            </a:r>
          </a:p>
          <a:p>
            <a:pPr lvl="1"/>
            <a:r>
              <a:rPr lang="en-US" altLang="en-US" smtClean="0"/>
              <a:t>B ’s statement that A and B are opposite types is a lie, which is consistent with both A and B being knaves. </a:t>
            </a:r>
          </a:p>
          <a:p>
            <a:r>
              <a:rPr lang="en-US" altLang="en-US" sz="3600" smtClean="0"/>
              <a:t>We can conclude that both A and B are knaves. </a:t>
            </a:r>
          </a:p>
          <a:p>
            <a:endParaRPr lang="en-US" altLang="en-US" smtClean="0"/>
          </a:p>
          <a:p>
            <a:endParaRPr lang="en-US" altLang="en-US" smtClean="0"/>
          </a:p>
          <a:p>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smtClean="0">
                <a:solidFill>
                  <a:srgbClr val="FF0000"/>
                </a:solidFill>
              </a:rPr>
              <a:t>Course Description:</a:t>
            </a:r>
          </a:p>
        </p:txBody>
      </p:sp>
      <p:sp>
        <p:nvSpPr>
          <p:cNvPr id="3" name="Content Placeholder 2">
            <a:extLst>
              <a:ext uri="{FF2B5EF4-FFF2-40B4-BE49-F238E27FC236}"/>
            </a:extLst>
          </p:cNvPr>
          <p:cNvSpPr>
            <a:spLocks noGrp="1"/>
          </p:cNvSpPr>
          <p:nvPr>
            <p:ph idx="1"/>
          </p:nvPr>
        </p:nvSpPr>
        <p:spPr>
          <a:xfrm>
            <a:off x="228600" y="1219200"/>
            <a:ext cx="8686800" cy="4530725"/>
          </a:xfrm>
        </p:spPr>
        <p:txBody>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7</a:t>
            </a:fld>
            <a:endParaRPr lang="en-US" altLang="en-US" sz="10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extLst>
          </p:cNvPr>
          <p:cNvSpPr>
            <a:spLocks noGrp="1"/>
          </p:cNvSpPr>
          <p:nvPr>
            <p:ph idx="1"/>
          </p:nvPr>
        </p:nvSpPr>
        <p:spPr>
          <a:xfrm>
            <a:off x="381000" y="1371600"/>
            <a:ext cx="8229600" cy="5668963"/>
          </a:xfrm>
        </p:spPr>
        <p:txBody>
          <a:bodyPr>
            <a:normAutofit fontScale="92500" lnSpcReduction="200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71</a:t>
            </a:fld>
            <a:endParaRPr lang="en-US" altLang="en-US" sz="1000" smtClean="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smtClean="0">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72</a:t>
            </a:fld>
            <a:endParaRPr lang="en-US" altLang="en-US" sz="10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title"/>
          </p:nvPr>
        </p:nvSpPr>
        <p:spPr/>
        <p:txBody>
          <a:bodyPr/>
          <a:lstStyle/>
          <a:p>
            <a:r>
              <a:rPr lang="en-US" altLang="en-US" smtClean="0">
                <a:solidFill>
                  <a:srgbClr val="FF0000"/>
                </a:solidFill>
              </a:rPr>
              <a:t>Propositional Satisfiability</a:t>
            </a:r>
          </a:p>
        </p:txBody>
      </p:sp>
      <p:sp>
        <p:nvSpPr>
          <p:cNvPr id="91139" name="Content Placeholder 2"/>
          <p:cNvSpPr>
            <a:spLocks noGrp="1" noChangeArrowheads="1"/>
          </p:cNvSpPr>
          <p:nvPr>
            <p:ph idx="1"/>
          </p:nvPr>
        </p:nvSpPr>
        <p:spPr/>
        <p:txBody>
          <a:bodyPr/>
          <a:lstStyle/>
          <a:p>
            <a:pPr algn="just"/>
            <a:r>
              <a:rPr lang="en-US" altLang="en-US" sz="2400" smtClean="0"/>
              <a:t>A compound proposition is satisfiable if there is an assignment of truth values to its variables that makes it true. </a:t>
            </a:r>
          </a:p>
          <a:p>
            <a:pPr algn="just"/>
            <a:r>
              <a:rPr lang="en-US" altLang="en-US" sz="2400" smtClean="0"/>
              <a:t>When no such assignments exists, that is, when the compound proposition is false for all assignments of truth values to its variables, the compound proposition is unsatisfiable.</a:t>
            </a:r>
          </a:p>
          <a:p>
            <a:pPr algn="just"/>
            <a:endParaRPr lang="en-US" altLang="en-US" sz="2400" smtClean="0"/>
          </a:p>
          <a:p>
            <a:pPr algn="just"/>
            <a:r>
              <a:rPr lang="en-US" altLang="en-US" sz="2400" smtClean="0"/>
              <a:t>A truth table can be used to determine whether a compound proposition is satisfiable, or equivalently, whether its negation is a tautology.</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smtClean="0"/>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74</a:t>
            </a:fld>
            <a:endParaRPr lang="en-US" altLang="en-US" sz="1000" smtClean="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xmlns=""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xmlns=""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xmlns=""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xmlns=""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smtClean="0">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lstStyle/>
          <a:p>
            <a:pPr eaLnBrk="1" hangingPunct="1"/>
            <a:r>
              <a:rPr lang="en-US" altLang="en-US" sz="2000" smtClean="0"/>
              <a:t>Example: Show that ¬(</a:t>
            </a:r>
            <a:r>
              <a:rPr lang="en-US" altLang="en-US" sz="2000" i="1" smtClean="0"/>
              <a:t>p</a:t>
            </a:r>
            <a:r>
              <a:rPr lang="en-US" altLang="en-US" sz="2000" smtClean="0"/>
              <a:t> → </a:t>
            </a:r>
            <a:r>
              <a:rPr lang="en-US" altLang="en-US" sz="2000" i="1" smtClean="0"/>
              <a:t>q</a:t>
            </a:r>
            <a:r>
              <a:rPr lang="en-US" altLang="en-US" sz="2000" smtClean="0"/>
              <a:t> ) and </a:t>
            </a:r>
            <a:r>
              <a:rPr lang="en-US" altLang="en-US" sz="2000" i="1" smtClean="0"/>
              <a:t>p</a:t>
            </a:r>
            <a:r>
              <a:rPr lang="en-US" altLang="en-US" sz="1600" smtClean="0"/>
              <a:t> </a:t>
            </a:r>
            <a:r>
              <a:rPr lang="el-GR" altLang="en-US" sz="1600" smtClean="0"/>
              <a:t>Λ</a:t>
            </a:r>
            <a:r>
              <a:rPr lang="en-US" altLang="en-US" sz="1600" smtClean="0"/>
              <a:t> </a:t>
            </a:r>
            <a:r>
              <a:rPr lang="en-US" altLang="en-US" sz="2000" smtClean="0"/>
              <a:t>¬</a:t>
            </a:r>
            <a:r>
              <a:rPr lang="en-US" altLang="en-US" sz="2000" i="1" smtClean="0"/>
              <a:t>q  </a:t>
            </a:r>
            <a:r>
              <a:rPr lang="en-US" altLang="en-US" sz="2000" smtClean="0"/>
              <a:t>are logically equivalent. </a:t>
            </a:r>
          </a:p>
          <a:p>
            <a:pPr eaLnBrk="1" hangingPunct="1">
              <a:buFont typeface="Wingdings" panose="05000000000000000000" pitchFamily="2" charset="2"/>
              <a:buNone/>
            </a:pPr>
            <a:r>
              <a:rPr lang="en-US" altLang="en-US" sz="2000" smtClean="0"/>
              <a:t>     Solution:</a:t>
            </a:r>
          </a:p>
          <a:p>
            <a:pPr eaLnBrk="1" hangingPunct="1">
              <a:buFont typeface="Wingdings" panose="05000000000000000000" pitchFamily="2" charset="2"/>
              <a:buNone/>
            </a:pPr>
            <a:r>
              <a:rPr lang="en-US" altLang="en-US" sz="2000" smtClean="0"/>
              <a:t>		 ¬(</a:t>
            </a:r>
            <a:r>
              <a:rPr lang="en-US" altLang="en-US" sz="2000" i="1" smtClean="0"/>
              <a:t>p</a:t>
            </a:r>
            <a:r>
              <a:rPr lang="en-US" altLang="en-US" sz="2000" smtClean="0"/>
              <a:t> → </a:t>
            </a:r>
            <a:r>
              <a:rPr lang="en-US" altLang="en-US" sz="2000" i="1" smtClean="0"/>
              <a:t>q</a:t>
            </a:r>
            <a:r>
              <a:rPr lang="en-US" altLang="en-US" sz="2000" smtClean="0"/>
              <a:t> ) </a:t>
            </a:r>
            <a:r>
              <a:rPr lang="en-US" altLang="en-US" sz="2000" smtClean="0">
                <a:cs typeface="Arial" panose="020B0604020202020204" pitchFamily="34" charset="0"/>
              </a:rPr>
              <a:t>≡ </a:t>
            </a:r>
            <a:r>
              <a:rPr lang="en-US" altLang="en-US" sz="2000" smtClean="0"/>
              <a:t>¬(¬</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i="1" smtClean="0"/>
              <a:t>by example discussed in slide 66</a:t>
            </a:r>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  </a:t>
            </a:r>
            <a:r>
              <a:rPr lang="en-US" altLang="en-US" sz="2000" smtClean="0"/>
              <a:t>¬(¬</a:t>
            </a:r>
            <a:r>
              <a:rPr lang="en-US" altLang="en-US" sz="2000" i="1" smtClean="0"/>
              <a:t>p</a:t>
            </a:r>
            <a:r>
              <a:rPr lang="en-US" altLang="en-US" sz="2000" smtClean="0"/>
              <a:t>) </a:t>
            </a:r>
            <a:r>
              <a:rPr lang="el-GR" altLang="en-US" sz="1600" smtClean="0"/>
              <a:t>Λ</a:t>
            </a:r>
            <a:r>
              <a:rPr lang="en-US" altLang="en-US" sz="1600" smtClean="0"/>
              <a:t> </a:t>
            </a:r>
            <a:r>
              <a:rPr lang="en-US" altLang="en-US" sz="2000" smtClean="0"/>
              <a:t>¬</a:t>
            </a:r>
            <a:r>
              <a:rPr lang="en-US" altLang="en-US" sz="2000" i="1" smtClean="0"/>
              <a:t>q 		by the second De Morgan law</a:t>
            </a:r>
          </a:p>
          <a:p>
            <a:pPr eaLnBrk="1" hangingPunct="1">
              <a:buFont typeface="Wingdings" panose="05000000000000000000" pitchFamily="2" charset="2"/>
              <a:buNone/>
            </a:pPr>
            <a:r>
              <a:rPr lang="en-US" altLang="en-US" sz="2000" i="1" smtClean="0"/>
              <a:t>			    </a:t>
            </a:r>
            <a:r>
              <a:rPr lang="en-US" altLang="en-US" sz="2000" smtClean="0">
                <a:cs typeface="Arial" panose="020B0604020202020204" pitchFamily="34" charset="0"/>
              </a:rPr>
              <a:t>≡  </a:t>
            </a:r>
            <a:r>
              <a:rPr lang="en-US" altLang="en-US" sz="2000" i="1" smtClean="0"/>
              <a:t>p</a:t>
            </a:r>
            <a:r>
              <a:rPr lang="en-US" altLang="en-US" sz="1600" smtClean="0"/>
              <a:t> </a:t>
            </a:r>
            <a:r>
              <a:rPr lang="el-GR" altLang="en-US" sz="1600" smtClean="0"/>
              <a:t>Λ</a:t>
            </a:r>
            <a:r>
              <a:rPr lang="en-US" altLang="en-US" sz="1600" smtClean="0"/>
              <a:t> </a:t>
            </a:r>
            <a:r>
              <a:rPr lang="en-US" altLang="en-US" sz="2000" smtClean="0"/>
              <a:t>¬</a:t>
            </a:r>
            <a:r>
              <a:rPr lang="en-US" altLang="en-US" sz="2000" i="1" smtClean="0"/>
              <a:t>q 		by the double negation law</a:t>
            </a:r>
          </a:p>
          <a:p>
            <a:pPr eaLnBrk="1" hangingPunct="1"/>
            <a:r>
              <a:rPr lang="en-US" altLang="en-US" sz="2000" i="1" smtClean="0"/>
              <a:t>Example: Show that (p</a:t>
            </a:r>
            <a:r>
              <a:rPr lang="en-US" altLang="en-US" sz="1600" smtClean="0"/>
              <a:t> </a:t>
            </a:r>
            <a:r>
              <a:rPr lang="el-GR" altLang="en-US" sz="1600" smtClean="0"/>
              <a:t>Λ</a:t>
            </a:r>
            <a:r>
              <a:rPr lang="en-US" altLang="en-US" sz="1600" smtClean="0"/>
              <a:t> </a:t>
            </a:r>
            <a:r>
              <a:rPr lang="en-US" altLang="en-US" sz="2000" i="1" smtClean="0"/>
              <a:t>q)</a:t>
            </a:r>
            <a:r>
              <a:rPr lang="en-US" altLang="en-US" sz="2000" smtClean="0"/>
              <a:t> →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is a tautology.</a:t>
            </a:r>
          </a:p>
          <a:p>
            <a:pPr eaLnBrk="1" hangingPunct="1">
              <a:buFont typeface="Wingdings" panose="05000000000000000000" pitchFamily="2" charset="2"/>
              <a:buNone/>
            </a:pPr>
            <a:r>
              <a:rPr lang="en-US" altLang="en-US" sz="2000" smtClean="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smtClean="0"/>
              <a:t>	</a:t>
            </a:r>
            <a:r>
              <a:rPr lang="en-US" altLang="en-US" sz="2000" i="1" smtClean="0"/>
              <a:t>(p</a:t>
            </a:r>
            <a:r>
              <a:rPr lang="en-US" altLang="en-US" sz="1600" smtClean="0"/>
              <a:t> </a:t>
            </a:r>
            <a:r>
              <a:rPr lang="el-GR" altLang="en-US" sz="1600" smtClean="0"/>
              <a:t>Λ</a:t>
            </a:r>
            <a:r>
              <a:rPr lang="en-US" altLang="en-US" sz="1600" smtClean="0"/>
              <a:t> </a:t>
            </a:r>
            <a:r>
              <a:rPr lang="en-US" altLang="en-US" sz="2000" i="1" smtClean="0"/>
              <a:t>q)</a:t>
            </a:r>
            <a:r>
              <a:rPr lang="en-US" altLang="en-US" sz="2000" smtClean="0"/>
              <a:t> →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smtClean="0">
                <a:cs typeface="Arial" panose="020B0604020202020204" pitchFamily="34" charset="0"/>
              </a:rPr>
              <a:t>≡ </a:t>
            </a:r>
            <a:r>
              <a:rPr lang="en-US" altLang="en-US" sz="2000" smtClean="0"/>
              <a:t>¬</a:t>
            </a:r>
            <a:r>
              <a:rPr lang="en-US" altLang="en-US" sz="2000" smtClean="0">
                <a:cs typeface="Arial" panose="020B0604020202020204" pitchFamily="34" charset="0"/>
              </a:rPr>
              <a:t>(</a:t>
            </a:r>
            <a:r>
              <a:rPr lang="en-US" altLang="en-US" sz="2000" i="1" smtClean="0"/>
              <a:t>p</a:t>
            </a:r>
            <a:r>
              <a:rPr lang="en-US" altLang="en-US" sz="1600" smtClean="0"/>
              <a:t> </a:t>
            </a:r>
            <a:r>
              <a:rPr lang="el-GR" altLang="en-US" sz="1600" smtClean="0"/>
              <a:t>Λ</a:t>
            </a:r>
            <a:r>
              <a:rPr lang="en-US" altLang="en-US" sz="1600" smtClean="0"/>
              <a:t> </a:t>
            </a:r>
            <a:r>
              <a:rPr lang="en-US" altLang="en-US" sz="2000" i="1" smtClean="0"/>
              <a:t>q) </a:t>
            </a:r>
            <a:r>
              <a:rPr lang="el-GR" altLang="en-US" sz="2000" smtClean="0"/>
              <a:t>ν</a:t>
            </a:r>
            <a:r>
              <a:rPr lang="en-US" altLang="en-US" sz="2000" smtClean="0"/>
              <a:t>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i="1" smtClean="0"/>
              <a:t>by example already discussed</a:t>
            </a:r>
            <a:endParaRPr lang="en-US" altLang="en-US" sz="2000" smtClean="0"/>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a:t>
            </a:r>
            <a:r>
              <a:rPr lang="en-US" altLang="en-US" sz="2000" smtClean="0"/>
              <a:t>¬</a:t>
            </a:r>
            <a:r>
              <a:rPr lang="en-US" altLang="en-US" sz="2000" i="1" smtClean="0"/>
              <a:t> p</a:t>
            </a:r>
            <a:r>
              <a:rPr lang="en-US" altLang="en-US" sz="1600" smtClean="0"/>
              <a:t> </a:t>
            </a:r>
            <a:r>
              <a:rPr lang="el-GR" altLang="en-US" sz="2000" smtClean="0"/>
              <a:t>ν</a:t>
            </a:r>
            <a:r>
              <a:rPr lang="el-GR" altLang="en-US" sz="1600" smtClean="0"/>
              <a:t> </a:t>
            </a:r>
            <a:r>
              <a:rPr lang="en-US" altLang="en-US" sz="2000" smtClean="0"/>
              <a:t>¬</a:t>
            </a:r>
            <a:r>
              <a:rPr lang="en-US" altLang="en-US" sz="2000" i="1" smtClean="0"/>
              <a:t>q) </a:t>
            </a:r>
            <a:r>
              <a:rPr lang="el-GR" altLang="en-US" sz="2000" smtClean="0"/>
              <a:t>ν</a:t>
            </a:r>
            <a:r>
              <a:rPr lang="en-US" altLang="en-US" sz="2000" smtClean="0"/>
              <a:t>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i="1" smtClean="0"/>
              <a:t>by the first De Morgan law</a:t>
            </a:r>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a:t>
            </a:r>
            <a:r>
              <a:rPr lang="en-US" altLang="en-US" sz="2000" smtClean="0"/>
              <a:t>¬</a:t>
            </a:r>
            <a:r>
              <a:rPr lang="en-US" altLang="en-US" sz="2000" i="1" smtClean="0"/>
              <a:t> p</a:t>
            </a:r>
            <a:r>
              <a:rPr lang="en-US" altLang="en-US" sz="2000" smtClean="0"/>
              <a:t> </a:t>
            </a:r>
            <a:r>
              <a:rPr lang="el-GR" altLang="en-US" sz="2000" smtClean="0"/>
              <a:t>ν </a:t>
            </a:r>
            <a:r>
              <a:rPr lang="en-US" altLang="en-US" sz="2000" i="1" smtClean="0"/>
              <a:t>p) </a:t>
            </a:r>
            <a:r>
              <a:rPr lang="el-GR" altLang="en-US" sz="2000" smtClean="0"/>
              <a:t>ν</a:t>
            </a:r>
            <a:r>
              <a:rPr lang="en-US" altLang="en-US" sz="2000" smtClean="0"/>
              <a:t> </a:t>
            </a:r>
            <a:r>
              <a:rPr lang="en-US" altLang="en-US" sz="2000" smtClean="0">
                <a:cs typeface="Arial" panose="020B0604020202020204" pitchFamily="34" charset="0"/>
              </a:rPr>
              <a:t>(</a:t>
            </a:r>
            <a:r>
              <a:rPr lang="en-US" altLang="en-US" sz="2000" smtClean="0"/>
              <a:t>¬</a:t>
            </a:r>
            <a:r>
              <a:rPr lang="en-US" altLang="en-US" sz="2000" i="1" smtClean="0"/>
              <a:t> q</a:t>
            </a:r>
            <a:r>
              <a:rPr lang="en-US" altLang="en-US" sz="2000" smtClean="0"/>
              <a:t> </a:t>
            </a:r>
            <a:r>
              <a:rPr lang="el-GR" altLang="en-US" sz="2000" smtClean="0"/>
              <a:t>ν </a:t>
            </a:r>
            <a:r>
              <a:rPr lang="en-US" altLang="en-US" sz="2000" i="1" smtClean="0"/>
              <a:t>q)  by the associative and      						   communicative law for disjunction</a:t>
            </a:r>
            <a:endParaRPr lang="en-US" altLang="en-US" sz="2000" smtClean="0"/>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T</a:t>
            </a:r>
            <a:r>
              <a:rPr lang="el-GR" altLang="en-US" sz="2000" smtClean="0"/>
              <a:t> ν</a:t>
            </a:r>
            <a:r>
              <a:rPr lang="en-US" altLang="en-US" sz="2000" smtClean="0">
                <a:cs typeface="Arial" panose="020B0604020202020204" pitchFamily="34" charset="0"/>
              </a:rPr>
              <a:t> T		     </a:t>
            </a:r>
          </a:p>
          <a:p>
            <a:pPr eaLnBrk="1" hangingPunct="1">
              <a:buFont typeface="Wingdings" panose="05000000000000000000" pitchFamily="2" charset="2"/>
              <a:buNone/>
            </a:pPr>
            <a:r>
              <a:rPr lang="en-US" altLang="en-US" sz="2000" smtClean="0">
                <a:cs typeface="Arial" panose="020B0604020202020204" pitchFamily="34" charset="0"/>
              </a:rPr>
              <a:t>			      ≡ T</a:t>
            </a:r>
            <a:endParaRPr lang="en-US" altLang="en-US" sz="2000" smtClean="0"/>
          </a:p>
          <a:p>
            <a:pPr eaLnBrk="1" hangingPunct="1"/>
            <a:r>
              <a:rPr lang="en-US" altLang="en-US" sz="2000" i="1" smtClean="0"/>
              <a:t>Note: The above examples can also be done using truth tables</a:t>
            </a:r>
            <a:r>
              <a:rPr lang="en-US" altLang="en-US" sz="2000" smtClean="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75</a:t>
            </a:fld>
            <a:endParaRPr lang="en-US" altLang="en-US" sz="1000" smtClean="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smtClean="0"/>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smtClean="0"/>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76</a:t>
            </a:fld>
            <a:endParaRPr lang="en-US" altLang="en-US" sz="1000" smtClean="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smtClean="0"/>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smtClean="0"/>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77</a:t>
            </a:fld>
            <a:endParaRPr lang="en-US" altLang="en-US" sz="1000" smtClean="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endParaRPr lang="en-US" altLang="en-US" smtClean="0"/>
          </a:p>
        </p:txBody>
      </p:sp>
      <p:sp>
        <p:nvSpPr>
          <p:cNvPr id="96259" name="Text Placeholder 2"/>
          <p:cNvSpPr>
            <a:spLocks noGrp="1" noChangeArrowheads="1"/>
          </p:cNvSpPr>
          <p:nvPr>
            <p:ph type="body" sz="half" idx="1"/>
          </p:nvPr>
        </p:nvSpPr>
        <p:spPr>
          <a:xfrm>
            <a:off x="457200" y="1600200"/>
            <a:ext cx="8229600" cy="4495800"/>
          </a:xfrm>
        </p:spPr>
        <p:txBody>
          <a:bodyPr/>
          <a:lstStyle/>
          <a:p>
            <a:endParaRPr lang="en-US" altLang="en-US" smtClean="0"/>
          </a:p>
        </p:txBody>
      </p:sp>
      <p:sp>
        <p:nvSpPr>
          <p:cNvPr id="9626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78</a:t>
            </a:fld>
            <a:endParaRPr lang="en-US" altLang="en-US" sz="1000" smtClean="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20688" y="274638"/>
            <a:ext cx="7051675" cy="467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smtClean="0"/>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79</a:t>
            </a:fld>
            <a:endParaRPr lang="en-US" altLang="en-US" sz="1000" smtClean="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49263" y="274638"/>
            <a:ext cx="7094537" cy="449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smtClean="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p:txBody>
          <a:bodyPr/>
          <a:lstStyle/>
          <a:p>
            <a:r>
              <a:rPr lang="en-US" altLang="en-US" sz="2800" smtClean="0">
                <a:latin typeface="Arial Narrow" panose="020B0606020202030204" pitchFamily="34" charset="0"/>
              </a:rPr>
              <a:t>Logic and Proofs</a:t>
            </a:r>
          </a:p>
          <a:p>
            <a:r>
              <a:rPr lang="en-US" altLang="en-US" sz="2800" smtClean="0">
                <a:latin typeface="Arial Narrow" panose="020B0606020202030204" pitchFamily="34" charset="0"/>
              </a:rPr>
              <a:t>Sets and Functions</a:t>
            </a:r>
          </a:p>
          <a:p>
            <a:r>
              <a:rPr lang="en-US" altLang="en-US" sz="2800" smtClean="0">
                <a:latin typeface="Arial Narrow" panose="020B0606020202030204" pitchFamily="34" charset="0"/>
              </a:rPr>
              <a:t>Relations</a:t>
            </a:r>
          </a:p>
          <a:p>
            <a:r>
              <a:rPr lang="en-US" altLang="en-US" sz="2800" smtClean="0">
                <a:latin typeface="Arial Narrow" panose="020B0606020202030204" pitchFamily="34" charset="0"/>
              </a:rPr>
              <a:t>Counting and Recurrence Relations</a:t>
            </a:r>
          </a:p>
          <a:p>
            <a:r>
              <a:rPr lang="en-US" altLang="en-US" sz="2800" smtClean="0">
                <a:latin typeface="Arial Narrow" panose="020B0606020202030204" pitchFamily="34" charset="0"/>
              </a:rPr>
              <a:t>Graphs</a:t>
            </a:r>
          </a:p>
          <a:p>
            <a:r>
              <a:rPr lang="en-US" altLang="en-US" sz="2800" smtClean="0">
                <a:latin typeface="Arial Narrow" panose="020B0606020202030204" pitchFamily="34" charset="0"/>
              </a:rPr>
              <a:t>Trees</a:t>
            </a:r>
          </a:p>
          <a:p>
            <a:r>
              <a:rPr lang="en-US" altLang="en-US" sz="2800" smtClean="0">
                <a:latin typeface="Arial Narrow" panose="020B0606020202030204" pitchFamily="34" charset="0"/>
              </a:rPr>
              <a:t>Number Theory </a:t>
            </a:r>
          </a:p>
          <a:p>
            <a:r>
              <a:rPr lang="en-US" altLang="en-US" sz="2800" smtClean="0">
                <a:latin typeface="Arial Narrow" panose="020B0606020202030204" pitchFamily="34" charset="0"/>
              </a:rPr>
              <a:t>Discrete Probability and Finite State Automata</a:t>
            </a:r>
          </a:p>
          <a:p>
            <a:endParaRPr lang="en-US" altLang="en-US" sz="2800" smtClean="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8</a:t>
            </a:fld>
            <a:endParaRPr lang="en-US" altLang="en-US" sz="10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smtClean="0"/>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80</a:t>
            </a:fld>
            <a:endParaRPr lang="en-US" altLang="en-US" sz="1000" smtClean="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smtClean="0"/>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81</a:t>
            </a:fld>
            <a:endParaRPr lang="en-US" altLang="en-US" sz="1000" smtClean="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smtClean="0"/>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82</a:t>
            </a:fld>
            <a:endParaRPr lang="en-US" altLang="en-US" sz="1000" smtClean="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xmlns=""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smtClean="0"/>
          </a:p>
        </p:txBody>
      </p:sp>
      <p:sp>
        <p:nvSpPr>
          <p:cNvPr id="102403"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10240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83</a:t>
            </a:fld>
            <a:endParaRPr lang="en-US" altLang="en-US" sz="1000" smtClean="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xmlns=""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xmlns=""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smtClean="0"/>
              <a:t>Exercise</a:t>
            </a:r>
          </a:p>
        </p:txBody>
      </p:sp>
      <p:sp>
        <p:nvSpPr>
          <p:cNvPr id="103427"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304800" y="1501775"/>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84</a:t>
            </a:fld>
            <a:endParaRPr lang="en-US" altLang="en-US" sz="10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smtClean="0"/>
              <a:t>The Foundations: Logic and Proofs</a:t>
            </a:r>
          </a:p>
        </p:txBody>
      </p:sp>
      <p:sp>
        <p:nvSpPr>
          <p:cNvPr id="104451" name="Subtitle 2"/>
          <p:cNvSpPr>
            <a:spLocks noGrp="1"/>
          </p:cNvSpPr>
          <p:nvPr>
            <p:ph type="subTitle" idx="1"/>
          </p:nvPr>
        </p:nvSpPr>
        <p:spPr/>
        <p:txBody>
          <a:bodyPr/>
          <a:lstStyle/>
          <a:p>
            <a:r>
              <a:rPr lang="en-US" altLang="en-US" smtClean="0"/>
              <a:t>Chapter 1, Part II: Predicate Logic</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smtClean="0"/>
              <a:t>Summary</a:t>
            </a:r>
          </a:p>
        </p:txBody>
      </p:sp>
      <p:sp>
        <p:nvSpPr>
          <p:cNvPr id="105475" name="Content Placeholder 2"/>
          <p:cNvSpPr>
            <a:spLocks noGrp="1"/>
          </p:cNvSpPr>
          <p:nvPr>
            <p:ph idx="1"/>
          </p:nvPr>
        </p:nvSpPr>
        <p:spPr/>
        <p:txBody>
          <a:bodyPr/>
          <a:lstStyle/>
          <a:p>
            <a:r>
              <a:rPr lang="en-US" altLang="en-US" smtClean="0"/>
              <a:t>Predicate Logic (First-Order Logic (FOL), Predicate Calculus)</a:t>
            </a:r>
          </a:p>
          <a:p>
            <a:pPr lvl="1"/>
            <a:r>
              <a:rPr lang="en-US" altLang="en-US" smtClean="0"/>
              <a:t>The Language of Quantifiers</a:t>
            </a:r>
          </a:p>
          <a:p>
            <a:pPr lvl="1"/>
            <a:r>
              <a:rPr lang="en-US" altLang="en-US" smtClean="0"/>
              <a:t>Logical Equivalences</a:t>
            </a:r>
          </a:p>
          <a:p>
            <a:pPr lvl="1"/>
            <a:r>
              <a:rPr lang="en-US" altLang="en-US" smtClean="0"/>
              <a:t>Nested Quantifiers</a:t>
            </a:r>
          </a:p>
          <a:p>
            <a:pPr lvl="1"/>
            <a:r>
              <a:rPr lang="en-US" altLang="en-US" smtClean="0"/>
              <a:t>Translation from Predicate Logic to English</a:t>
            </a:r>
          </a:p>
          <a:p>
            <a:pPr lvl="1"/>
            <a:r>
              <a:rPr lang="en-US" altLang="en-US" smtClean="0"/>
              <a:t>Translation from English to Predicate Logic</a:t>
            </a:r>
          </a:p>
          <a:p>
            <a:endParaRPr lang="en-US" altLang="en-US" smtClean="0"/>
          </a:p>
          <a:p>
            <a:pPr lvl="1">
              <a:buFont typeface="Wingdings" panose="05000000000000000000" pitchFamily="2" charset="2"/>
              <a:buNone/>
            </a:pPr>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smtClean="0"/>
              <a:t>Predicates and Quantifiers</a:t>
            </a:r>
          </a:p>
        </p:txBody>
      </p:sp>
      <p:sp>
        <p:nvSpPr>
          <p:cNvPr id="106499" name="Subtitle 2"/>
          <p:cNvSpPr>
            <a:spLocks noGrp="1"/>
          </p:cNvSpPr>
          <p:nvPr>
            <p:ph type="subTitle" idx="1"/>
          </p:nvPr>
        </p:nvSpPr>
        <p:spPr/>
        <p:txBody>
          <a:bodyPr/>
          <a:lstStyle/>
          <a:p>
            <a:r>
              <a:rPr lang="en-US" altLang="en-US" smtClean="0"/>
              <a:t>Section 1.4</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fontScale="92500" lnSpcReduction="10000"/>
          </a:bodyPr>
          <a:lstStyle/>
          <a:p>
            <a:pPr>
              <a:defRPr/>
            </a:pPr>
            <a:r>
              <a:rPr lang="en-US" dirty="0" smtClean="0"/>
              <a:t>Predicates </a:t>
            </a:r>
          </a:p>
          <a:p>
            <a:pPr>
              <a:defRPr/>
            </a:pPr>
            <a:r>
              <a:rPr lang="en-US" dirty="0" smtClean="0"/>
              <a:t>Variables</a:t>
            </a:r>
          </a:p>
          <a:p>
            <a:pPr>
              <a:defRPr/>
            </a:pPr>
            <a:r>
              <a:rPr lang="en-US" dirty="0" smtClean="0"/>
              <a:t>Quantifiers</a:t>
            </a:r>
          </a:p>
          <a:p>
            <a:pPr lvl="1">
              <a:defRPr/>
            </a:pPr>
            <a:r>
              <a:rPr lang="en-US" dirty="0" smtClean="0"/>
              <a:t>Universal Quantifier</a:t>
            </a:r>
          </a:p>
          <a:p>
            <a:pPr lvl="1">
              <a:defRPr/>
            </a:pPr>
            <a:r>
              <a:rPr lang="en-US" dirty="0" smtClean="0"/>
              <a:t>Existential Quantifier</a:t>
            </a:r>
          </a:p>
          <a:p>
            <a:pPr>
              <a:defRPr/>
            </a:pPr>
            <a:r>
              <a:rPr lang="en-US" dirty="0" smtClean="0"/>
              <a:t>Negating Quantifiers</a:t>
            </a:r>
          </a:p>
          <a:p>
            <a:pPr lvl="1">
              <a:defRPr/>
            </a:pPr>
            <a:r>
              <a:rPr lang="en-US" dirty="0" smtClean="0"/>
              <a:t>De Morgan’s Laws for Quantifiers</a:t>
            </a:r>
          </a:p>
          <a:p>
            <a:pPr>
              <a:defRPr/>
            </a:pPr>
            <a:r>
              <a:rPr lang="en-US" dirty="0" smtClean="0"/>
              <a:t>Translating English to Logic</a:t>
            </a:r>
          </a:p>
          <a:p>
            <a:pPr>
              <a:defRPr/>
            </a:pPr>
            <a:r>
              <a:rPr lang="en-US" dirty="0" smtClean="0"/>
              <a:t>Logic Programming (</a:t>
            </a:r>
            <a:r>
              <a:rPr lang="en-US" i="1" dirty="0" smtClean="0"/>
              <a:t>optional</a:t>
            </a:r>
            <a:r>
              <a:rPr lang="en-US" dirty="0" smtClean="0"/>
              <a:t>)</a:t>
            </a:r>
          </a:p>
          <a:p>
            <a:pPr>
              <a:defRPr/>
            </a:pPr>
            <a:endParaRPr lang="en-US" dirty="0" smtClean="0"/>
          </a:p>
          <a:p>
            <a:pPr lvl="1">
              <a:buFont typeface="Wingdings" panose="05000000000000000000" pitchFamily="2" charset="2"/>
              <a:buNone/>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smtClean="0"/>
              <a:t>Propositional Logic Not Enough</a:t>
            </a:r>
          </a:p>
        </p:txBody>
      </p:sp>
      <p:sp>
        <p:nvSpPr>
          <p:cNvPr id="3" name="Content Placeholder 2"/>
          <p:cNvSpPr>
            <a:spLocks noGrp="1"/>
          </p:cNvSpPr>
          <p:nvPr>
            <p:ph idx="1"/>
          </p:nvPr>
        </p:nvSpPr>
        <p:spPr/>
        <p:txBody>
          <a:bodyPr>
            <a:normAutofit/>
          </a:bodyPr>
          <a:lstStyle/>
          <a:p>
            <a:pPr>
              <a:defRPr/>
            </a:pPr>
            <a:r>
              <a:rPr lang="en-US" dirty="0" smtClean="0"/>
              <a:t>If we have: </a:t>
            </a:r>
          </a:p>
          <a:p>
            <a:pPr lvl="1">
              <a:buFont typeface="Wingdings" panose="05000000000000000000" pitchFamily="2" charset="2"/>
              <a:buNone/>
              <a:defRPr/>
            </a:pPr>
            <a:r>
              <a:rPr lang="en-US" dirty="0" smtClean="0"/>
              <a:t>“All men are mortal.”</a:t>
            </a:r>
          </a:p>
          <a:p>
            <a:pPr lvl="1">
              <a:buFont typeface="Wingdings" panose="05000000000000000000" pitchFamily="2" charset="2"/>
              <a:buNone/>
              <a:defRPr/>
            </a:pPr>
            <a:r>
              <a:rPr lang="en-US" dirty="0" smtClean="0"/>
              <a:t>“Socrates is a man.”</a:t>
            </a:r>
          </a:p>
          <a:p>
            <a:pPr>
              <a:defRPr/>
            </a:pPr>
            <a:r>
              <a:rPr lang="en-US" dirty="0" smtClean="0"/>
              <a:t>Does it follow that “Socrates is mortal?”</a:t>
            </a:r>
          </a:p>
          <a:p>
            <a:pPr>
              <a:defRPr/>
            </a:pPr>
            <a:r>
              <a:rPr lang="en-US" dirty="0" smtClean="0"/>
              <a:t>Can’t  be represented in propositional logic. Need a language that talks about objects, their properties, and their relations. </a:t>
            </a:r>
          </a:p>
          <a:p>
            <a:pPr>
              <a:defRPr/>
            </a:pPr>
            <a:r>
              <a:rPr lang="en-US" dirty="0" smtClean="0"/>
              <a:t>Later we’ll see how to draw inferences.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extLst>
          </p:cNvPr>
          <p:cNvSpPr>
            <a:spLocks noGrp="1"/>
          </p:cNvSpPr>
          <p:nvPr>
            <p:ph idx="1"/>
          </p:nvPr>
        </p:nvSpPr>
        <p:spPr>
          <a:xfrm>
            <a:off x="457200" y="1371600"/>
            <a:ext cx="8229600" cy="4759325"/>
          </a:xfrm>
        </p:spPr>
        <p:txBody>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7</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9</a:t>
            </a:fld>
            <a:endParaRPr lang="en-US" altLang="en-US" sz="100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smtClean="0"/>
              <a:t>Introducing Predicate Logic</a:t>
            </a:r>
          </a:p>
        </p:txBody>
      </p:sp>
      <p:sp>
        <p:nvSpPr>
          <p:cNvPr id="3" name="Content Placeholder 2"/>
          <p:cNvSpPr>
            <a:spLocks noGrp="1"/>
          </p:cNvSpPr>
          <p:nvPr>
            <p:ph idx="1"/>
          </p:nvPr>
        </p:nvSpPr>
        <p:spPr/>
        <p:txBody>
          <a:bodyPr>
            <a:normAutofit/>
          </a:bodyPr>
          <a:lstStyle/>
          <a:p>
            <a:pPr>
              <a:defRPr/>
            </a:pPr>
            <a:r>
              <a:rPr lang="en-US" dirty="0" smtClean="0"/>
              <a:t>Predicate logic uses the following new features:</a:t>
            </a:r>
          </a:p>
          <a:p>
            <a:pPr lvl="1">
              <a:defRPr/>
            </a:pPr>
            <a:r>
              <a:rPr lang="en-US" dirty="0" smtClean="0"/>
              <a:t>Variables:   </a:t>
            </a:r>
            <a:r>
              <a:rPr lang="en-US" i="1" dirty="0" smtClean="0"/>
              <a:t>x</a:t>
            </a:r>
            <a:r>
              <a:rPr lang="en-US" dirty="0" smtClean="0"/>
              <a:t>, </a:t>
            </a:r>
            <a:r>
              <a:rPr lang="en-US" i="1" dirty="0" smtClean="0"/>
              <a:t>y</a:t>
            </a:r>
            <a:r>
              <a:rPr lang="en-US" dirty="0" smtClean="0"/>
              <a:t>, </a:t>
            </a:r>
            <a:r>
              <a:rPr lang="en-US" i="1" dirty="0" smtClean="0"/>
              <a:t>z</a:t>
            </a:r>
          </a:p>
          <a:p>
            <a:pPr lvl="1">
              <a:defRPr/>
            </a:pPr>
            <a:r>
              <a:rPr lang="en-US" dirty="0" smtClean="0"/>
              <a:t>Predicates:</a:t>
            </a:r>
            <a:r>
              <a:rPr lang="en-US" i="1" dirty="0" smtClean="0"/>
              <a:t>  </a:t>
            </a:r>
            <a:r>
              <a:rPr lang="en-US" dirty="0" smtClean="0"/>
              <a:t> </a:t>
            </a:r>
            <a:r>
              <a:rPr lang="en-US" i="1" dirty="0" smtClean="0"/>
              <a:t>P</a:t>
            </a:r>
            <a:r>
              <a:rPr lang="en-US" dirty="0" smtClean="0"/>
              <a:t>(</a:t>
            </a:r>
            <a:r>
              <a:rPr lang="en-US" i="1" dirty="0" smtClean="0"/>
              <a:t>x</a:t>
            </a:r>
            <a:r>
              <a:rPr lang="en-US" dirty="0" smtClean="0"/>
              <a:t>), </a:t>
            </a:r>
            <a:r>
              <a:rPr lang="en-US" i="1" dirty="0" smtClean="0"/>
              <a:t>M</a:t>
            </a:r>
            <a:r>
              <a:rPr lang="en-US" dirty="0" smtClean="0"/>
              <a:t>(</a:t>
            </a:r>
            <a:r>
              <a:rPr lang="en-US" i="1" dirty="0" smtClean="0"/>
              <a:t>x</a:t>
            </a:r>
            <a:r>
              <a:rPr lang="en-US" dirty="0" smtClean="0"/>
              <a:t>)</a:t>
            </a:r>
          </a:p>
          <a:p>
            <a:pPr lvl="1">
              <a:defRPr/>
            </a:pPr>
            <a:r>
              <a:rPr lang="en-US" dirty="0" smtClean="0"/>
              <a:t>Quantifiers (</a:t>
            </a:r>
            <a:r>
              <a:rPr lang="en-US" i="1" dirty="0" smtClean="0"/>
              <a:t>to be covered in a few slides</a:t>
            </a:r>
            <a:r>
              <a:rPr lang="en-US" dirty="0" smtClean="0"/>
              <a:t>):</a:t>
            </a:r>
          </a:p>
          <a:p>
            <a:pPr>
              <a:defRPr/>
            </a:pPr>
            <a:r>
              <a:rPr lang="en-US" i="1" dirty="0" smtClean="0"/>
              <a:t>Propositional functions</a:t>
            </a:r>
            <a:r>
              <a:rPr lang="en-US" dirty="0" smtClean="0"/>
              <a:t> are a generalization of propositions. </a:t>
            </a:r>
          </a:p>
          <a:p>
            <a:pPr lvl="1">
              <a:defRPr/>
            </a:pPr>
            <a:r>
              <a:rPr lang="en-US" dirty="0" smtClean="0"/>
              <a:t>They contain variables and a predicate, e.g., </a:t>
            </a:r>
            <a:r>
              <a:rPr lang="en-US" i="1" dirty="0" smtClean="0"/>
              <a:t>P</a:t>
            </a:r>
            <a:r>
              <a:rPr lang="en-US" dirty="0" smtClean="0"/>
              <a:t>(</a:t>
            </a:r>
            <a:r>
              <a:rPr lang="en-US" i="1" dirty="0" smtClean="0"/>
              <a:t>x</a:t>
            </a:r>
            <a:r>
              <a:rPr lang="en-US" dirty="0" smtClean="0"/>
              <a:t>)</a:t>
            </a:r>
          </a:p>
          <a:p>
            <a:pPr lvl="1">
              <a:defRPr/>
            </a:pPr>
            <a:r>
              <a:rPr lang="en-US" dirty="0" smtClean="0"/>
              <a:t>Variables can be replaced by elements from their </a:t>
            </a:r>
            <a:r>
              <a:rPr lang="en-US" i="1" dirty="0" smtClean="0"/>
              <a:t>domain</a:t>
            </a:r>
            <a:r>
              <a:rPr lang="en-US" dirty="0" smtClean="0"/>
              <a:t>.</a:t>
            </a:r>
          </a:p>
          <a:p>
            <a:pPr lvl="1">
              <a:defRPr/>
            </a:pP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smtClean="0"/>
              <a:t>Propositional Functions</a:t>
            </a:r>
          </a:p>
        </p:txBody>
      </p:sp>
      <p:sp>
        <p:nvSpPr>
          <p:cNvPr id="3" name="Content Placeholder 2"/>
          <p:cNvSpPr>
            <a:spLocks noGrp="1"/>
          </p:cNvSpPr>
          <p:nvPr>
            <p:ph idx="1"/>
          </p:nvPr>
        </p:nvSpPr>
        <p:spPr/>
        <p:txBody>
          <a:bodyPr>
            <a:normAutofit fontScale="85000" lnSpcReduction="10000"/>
          </a:bodyPr>
          <a:lstStyle/>
          <a:p>
            <a:pPr>
              <a:defRPr/>
            </a:pPr>
            <a:r>
              <a:rPr lang="en-US" dirty="0" smtClean="0"/>
              <a:t>Propositional functions become propositions (and have truth values) when their variables are each replaced by a value from the </a:t>
            </a:r>
            <a:r>
              <a:rPr lang="en-US" i="1" dirty="0" smtClean="0"/>
              <a:t>domain </a:t>
            </a:r>
            <a:r>
              <a:rPr lang="en-US" dirty="0" smtClean="0"/>
              <a:t>(or  </a:t>
            </a:r>
            <a:r>
              <a:rPr lang="en-US" i="1" dirty="0" smtClean="0"/>
              <a:t>bound</a:t>
            </a:r>
            <a:r>
              <a:rPr lang="en-US" dirty="0" smtClean="0"/>
              <a:t> by a quantifier, as we will see later).</a:t>
            </a:r>
          </a:p>
          <a:p>
            <a:pPr>
              <a:defRPr/>
            </a:pPr>
            <a:r>
              <a:rPr lang="en-US" dirty="0" smtClean="0"/>
              <a:t>The statement </a:t>
            </a:r>
            <a:r>
              <a:rPr lang="en-US" i="1" dirty="0" smtClean="0"/>
              <a:t>P(x) </a:t>
            </a:r>
            <a:r>
              <a:rPr lang="en-US" dirty="0" smtClean="0"/>
              <a:t>is said to be the value of the propositional function </a:t>
            </a:r>
            <a:r>
              <a:rPr lang="en-US" i="1" dirty="0" smtClean="0"/>
              <a:t>P</a:t>
            </a:r>
            <a:r>
              <a:rPr lang="en-US" dirty="0" smtClean="0"/>
              <a:t> at </a:t>
            </a:r>
            <a:r>
              <a:rPr lang="en-US" i="1" dirty="0" smtClean="0"/>
              <a:t>x</a:t>
            </a:r>
            <a:r>
              <a:rPr lang="en-US" dirty="0" smtClean="0"/>
              <a:t>. </a:t>
            </a:r>
          </a:p>
          <a:p>
            <a:pPr>
              <a:defRPr/>
            </a:pPr>
            <a:r>
              <a:rPr lang="en-US" dirty="0" smtClean="0"/>
              <a:t>For example, let</a:t>
            </a:r>
            <a:r>
              <a:rPr lang="en-US" i="1" dirty="0" smtClean="0"/>
              <a:t> P(x)</a:t>
            </a:r>
            <a:r>
              <a:rPr lang="en-US" dirty="0" smtClean="0"/>
              <a:t> denote  “</a:t>
            </a:r>
            <a:r>
              <a:rPr lang="en-US" i="1" dirty="0" smtClean="0"/>
              <a:t>x</a:t>
            </a:r>
            <a:r>
              <a:rPr lang="en-US" dirty="0" smtClean="0"/>
              <a:t> &gt; </a:t>
            </a:r>
            <a:r>
              <a:rPr lang="en-US" dirty="0" smtClean="0">
                <a:latin typeface="Cambria Math" pitchFamily="18" charset="0"/>
                <a:ea typeface="Cambria Math" pitchFamily="18" charset="0"/>
              </a:rPr>
              <a:t>0”</a:t>
            </a:r>
            <a:r>
              <a:rPr lang="en-US" dirty="0" smtClean="0"/>
              <a:t> and the domain be the integers. Then:</a:t>
            </a:r>
          </a:p>
          <a:p>
            <a:pPr marL="850392" lvl="1" indent="-457200">
              <a:buFont typeface="Wingdings" panose="05000000000000000000" pitchFamily="2" charset="2"/>
              <a:buNone/>
              <a:defRPr/>
            </a:pPr>
            <a:r>
              <a:rPr lang="en-US" dirty="0" smtClean="0"/>
              <a:t>P(-</a:t>
            </a:r>
            <a:r>
              <a:rPr lang="en-US" dirty="0" smtClean="0">
                <a:latin typeface="Cambria Math" pitchFamily="18" charset="0"/>
                <a:ea typeface="Cambria Math" pitchFamily="18" charset="0"/>
              </a:rPr>
              <a:t>3</a:t>
            </a:r>
            <a:r>
              <a:rPr lang="en-US" dirty="0" smtClean="0"/>
              <a:t>)   is false.</a:t>
            </a:r>
          </a:p>
          <a:p>
            <a:pPr marL="850392" lvl="1" indent="-457200">
              <a:buFont typeface="Wingdings" panose="05000000000000000000" pitchFamily="2" charset="2"/>
              <a:buNone/>
              <a:defRPr/>
            </a:pPr>
            <a:r>
              <a:rPr lang="en-US" dirty="0" smtClean="0"/>
              <a:t>P(</a:t>
            </a:r>
            <a:r>
              <a:rPr lang="en-US" dirty="0" smtClean="0">
                <a:latin typeface="Cambria Math" pitchFamily="18" charset="0"/>
                <a:ea typeface="Cambria Math" pitchFamily="18" charset="0"/>
              </a:rPr>
              <a:t>0</a:t>
            </a:r>
            <a:r>
              <a:rPr lang="en-US" dirty="0" smtClean="0"/>
              <a:t>)   is false.</a:t>
            </a:r>
          </a:p>
          <a:p>
            <a:pPr marL="850392" lvl="1" indent="-457200">
              <a:buFont typeface="Wingdings" panose="05000000000000000000" pitchFamily="2" charset="2"/>
              <a:buNone/>
              <a:defRPr/>
            </a:pPr>
            <a:r>
              <a:rPr lang="en-US" dirty="0" smtClean="0"/>
              <a:t>P(</a:t>
            </a:r>
            <a:r>
              <a:rPr lang="en-US" dirty="0" smtClean="0">
                <a:latin typeface="Cambria Math" pitchFamily="18" charset="0"/>
                <a:ea typeface="Cambria Math" pitchFamily="18" charset="0"/>
              </a:rPr>
              <a:t>3</a:t>
            </a:r>
            <a:r>
              <a:rPr lang="en-US" dirty="0" smtClean="0"/>
              <a:t>)  is true. </a:t>
            </a:r>
          </a:p>
          <a:p>
            <a:pPr>
              <a:defRPr/>
            </a:pPr>
            <a:r>
              <a:rPr lang="en-US" dirty="0" smtClean="0"/>
              <a:t>Often the domain is denoted by </a:t>
            </a:r>
            <a:r>
              <a:rPr lang="en-US" i="1" dirty="0" smtClean="0"/>
              <a:t>U</a:t>
            </a:r>
            <a:r>
              <a:rPr lang="en-US" dirty="0" smtClean="0"/>
              <a:t>. So in this example </a:t>
            </a:r>
            <a:r>
              <a:rPr lang="en-US" i="1" dirty="0" smtClean="0"/>
              <a:t>U</a:t>
            </a:r>
            <a:r>
              <a:rPr lang="en-US" dirty="0" smtClean="0"/>
              <a:t> is the integers.</a:t>
            </a:r>
          </a:p>
          <a:p>
            <a:pPr>
              <a:defRPr/>
            </a:pP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smtClean="0"/>
              <a:t>Examples of Propositional Functions</a:t>
            </a:r>
          </a:p>
        </p:txBody>
      </p:sp>
      <p:sp>
        <p:nvSpPr>
          <p:cNvPr id="3" name="Content Placeholder 2"/>
          <p:cNvSpPr>
            <a:spLocks noGrp="1"/>
          </p:cNvSpPr>
          <p:nvPr>
            <p:ph idx="1"/>
          </p:nvPr>
        </p:nvSpPr>
        <p:spPr/>
        <p:txBody>
          <a:bodyPr>
            <a:normAutofit fontScale="70000" lnSpcReduction="20000"/>
          </a:bodyPr>
          <a:lstStyle/>
          <a:p>
            <a:pPr>
              <a:defRPr/>
            </a:pPr>
            <a:r>
              <a:rPr lang="en-US" dirty="0" smtClean="0"/>
              <a:t>Let “</a:t>
            </a:r>
            <a:r>
              <a:rPr lang="en-US" i="1" dirty="0" smtClean="0"/>
              <a:t>x</a:t>
            </a:r>
            <a:r>
              <a:rPr lang="en-US" dirty="0" smtClean="0"/>
              <a:t> + </a:t>
            </a:r>
            <a:r>
              <a:rPr lang="en-US" i="1" dirty="0" smtClean="0"/>
              <a:t>y</a:t>
            </a:r>
            <a:r>
              <a:rPr lang="en-US" dirty="0" smtClean="0"/>
              <a:t> = </a:t>
            </a:r>
            <a:r>
              <a:rPr lang="en-US" i="1" dirty="0" smtClean="0"/>
              <a:t>z” </a:t>
            </a:r>
            <a:r>
              <a:rPr lang="en-US" dirty="0" smtClean="0"/>
              <a:t>be denoted by  </a:t>
            </a:r>
            <a:r>
              <a:rPr lang="en-US" i="1" dirty="0" smtClean="0"/>
              <a:t>R</a:t>
            </a:r>
            <a:r>
              <a:rPr lang="en-US" dirty="0" smtClean="0"/>
              <a:t>(</a:t>
            </a:r>
            <a:r>
              <a:rPr lang="en-US" i="1" dirty="0" smtClean="0"/>
              <a:t>x, y, z</a:t>
            </a:r>
            <a:r>
              <a:rPr lang="en-US" dirty="0" smtClean="0"/>
              <a:t>)</a:t>
            </a:r>
            <a:r>
              <a:rPr lang="en-US" i="1" dirty="0" smtClean="0"/>
              <a:t> </a:t>
            </a:r>
            <a:r>
              <a:rPr lang="en-US" dirty="0" smtClean="0"/>
              <a:t>and </a:t>
            </a:r>
            <a:r>
              <a:rPr lang="en-US" i="1" dirty="0" smtClean="0"/>
              <a:t>U</a:t>
            </a:r>
            <a:r>
              <a:rPr lang="en-US" dirty="0" smtClean="0"/>
              <a:t> (for all three variables) be the integers. Find these truth values:</a:t>
            </a:r>
            <a:r>
              <a:rPr lang="en-US" i="1" dirty="0" smtClean="0"/>
              <a:t> </a:t>
            </a:r>
            <a:endParaRPr lang="en-US" dirty="0" smtClean="0"/>
          </a:p>
          <a:p>
            <a:pPr lvl="1">
              <a:buFont typeface="Wingdings" panose="05000000000000000000" pitchFamily="2" charset="2"/>
              <a:buNone/>
              <a:defRPr/>
            </a:pPr>
            <a:r>
              <a:rPr lang="en-US" dirty="0" smtClean="0"/>
              <a:t>R(</a:t>
            </a:r>
            <a:r>
              <a:rPr lang="en-US" dirty="0" smtClean="0">
                <a:latin typeface="Cambria Math" pitchFamily="18" charset="0"/>
                <a:ea typeface="Cambria Math" pitchFamily="18" charset="0"/>
              </a:rPr>
              <a:t>2,-1</a:t>
            </a:r>
            <a:r>
              <a:rPr lang="en-US" dirty="0" smtClean="0"/>
              <a:t>,</a:t>
            </a:r>
            <a:r>
              <a:rPr lang="en-US" dirty="0" smtClean="0">
                <a:latin typeface="Cambria Math" pitchFamily="18" charset="0"/>
                <a:ea typeface="Cambria Math" pitchFamily="18" charset="0"/>
              </a:rPr>
              <a:t>5</a:t>
            </a:r>
            <a:r>
              <a:rPr lang="en-US" dirty="0" smtClean="0"/>
              <a:t>)</a:t>
            </a:r>
          </a:p>
          <a:p>
            <a:pPr lvl="2">
              <a:buFont typeface="Wingdings" panose="05000000000000000000" pitchFamily="2" charset="2"/>
              <a:buNone/>
              <a:defRPr/>
            </a:pPr>
            <a:r>
              <a:rPr lang="en-US" b="1" dirty="0" smtClean="0"/>
              <a:t>Solution:  F</a:t>
            </a:r>
          </a:p>
          <a:p>
            <a:pPr lvl="1">
              <a:buFont typeface="Wingdings" panose="05000000000000000000" pitchFamily="2" charset="2"/>
              <a:buNone/>
              <a:defRPr/>
            </a:pPr>
            <a:r>
              <a:rPr lang="en-US" dirty="0" smtClean="0"/>
              <a:t>R(</a:t>
            </a:r>
            <a:r>
              <a:rPr lang="en-US" dirty="0" smtClean="0">
                <a:latin typeface="Cambria Math" pitchFamily="18" charset="0"/>
                <a:ea typeface="Cambria Math" pitchFamily="18" charset="0"/>
              </a:rPr>
              <a:t>3,4,7</a:t>
            </a:r>
            <a:r>
              <a:rPr lang="en-US" dirty="0" smtClean="0"/>
              <a:t>)</a:t>
            </a:r>
          </a:p>
          <a:p>
            <a:pPr lvl="2">
              <a:buFont typeface="Wingdings" panose="05000000000000000000" pitchFamily="2" charset="2"/>
              <a:buNone/>
              <a:defRPr/>
            </a:pPr>
            <a:r>
              <a:rPr lang="en-US" b="1" dirty="0" smtClean="0"/>
              <a:t>Solution: T</a:t>
            </a:r>
            <a:endParaRPr lang="en-US" dirty="0" smtClean="0"/>
          </a:p>
          <a:p>
            <a:pPr lvl="1">
              <a:buFont typeface="Wingdings" panose="05000000000000000000" pitchFamily="2" charset="2"/>
              <a:buNone/>
              <a:defRPr/>
            </a:pPr>
            <a:r>
              <a:rPr lang="en-US" dirty="0" smtClean="0"/>
              <a:t>R(</a:t>
            </a:r>
            <a:r>
              <a:rPr lang="en-US" i="1" dirty="0" smtClean="0"/>
              <a:t>x</a:t>
            </a:r>
            <a:r>
              <a:rPr lang="en-US" dirty="0" smtClean="0"/>
              <a:t>, </a:t>
            </a:r>
            <a:r>
              <a:rPr lang="en-US" dirty="0" smtClean="0">
                <a:latin typeface="Cambria Math" pitchFamily="18" charset="0"/>
                <a:ea typeface="Cambria Math" pitchFamily="18" charset="0"/>
              </a:rPr>
              <a:t>3</a:t>
            </a:r>
            <a:r>
              <a:rPr lang="en-US" dirty="0" smtClean="0"/>
              <a:t>, </a:t>
            </a:r>
            <a:r>
              <a:rPr lang="en-US" i="1" dirty="0" smtClean="0"/>
              <a:t>z</a:t>
            </a:r>
            <a:r>
              <a:rPr lang="en-US" dirty="0" smtClean="0"/>
              <a:t>)</a:t>
            </a:r>
          </a:p>
          <a:p>
            <a:pPr lvl="2">
              <a:buFont typeface="Wingdings" panose="05000000000000000000" pitchFamily="2" charset="2"/>
              <a:buNone/>
              <a:defRPr/>
            </a:pPr>
            <a:r>
              <a:rPr lang="en-US" b="1" dirty="0" smtClean="0"/>
              <a:t>Solution: Not a Proposition</a:t>
            </a:r>
          </a:p>
          <a:p>
            <a:pPr>
              <a:defRPr/>
            </a:pPr>
            <a:r>
              <a:rPr lang="en-US" dirty="0" smtClean="0"/>
              <a:t>Now let  “</a:t>
            </a:r>
            <a:r>
              <a:rPr lang="en-US" i="1" dirty="0" smtClean="0"/>
              <a:t>x</a:t>
            </a:r>
            <a:r>
              <a:rPr lang="en-US" dirty="0" smtClean="0"/>
              <a:t> - </a:t>
            </a:r>
            <a:r>
              <a:rPr lang="en-US" i="1" dirty="0" smtClean="0"/>
              <a:t>y</a:t>
            </a:r>
            <a:r>
              <a:rPr lang="en-US" dirty="0" smtClean="0"/>
              <a:t> = </a:t>
            </a:r>
            <a:r>
              <a:rPr lang="en-US" i="1" dirty="0" smtClean="0"/>
              <a:t>z” </a:t>
            </a:r>
            <a:r>
              <a:rPr lang="en-US" dirty="0" smtClean="0"/>
              <a:t>be denoted by </a:t>
            </a:r>
            <a:r>
              <a:rPr lang="en-US" i="1" dirty="0" smtClean="0"/>
              <a:t>Q</a:t>
            </a:r>
            <a:r>
              <a:rPr lang="en-US" dirty="0" smtClean="0"/>
              <a:t>(</a:t>
            </a:r>
            <a:r>
              <a:rPr lang="en-US" i="1" dirty="0" smtClean="0"/>
              <a:t>x</a:t>
            </a:r>
            <a:r>
              <a:rPr lang="en-US" dirty="0" smtClean="0"/>
              <a:t>, </a:t>
            </a:r>
            <a:r>
              <a:rPr lang="en-US" i="1" dirty="0" smtClean="0"/>
              <a:t>y</a:t>
            </a:r>
            <a:r>
              <a:rPr lang="en-US" dirty="0" smtClean="0"/>
              <a:t>, </a:t>
            </a:r>
            <a:r>
              <a:rPr lang="en-US" i="1" dirty="0" smtClean="0"/>
              <a:t>z</a:t>
            </a:r>
            <a:r>
              <a:rPr lang="en-US" dirty="0" smtClean="0"/>
              <a:t>), with U as the integers.</a:t>
            </a:r>
            <a:r>
              <a:rPr lang="en-US" i="1" dirty="0" smtClean="0"/>
              <a:t> </a:t>
            </a:r>
            <a:r>
              <a:rPr lang="en-US" dirty="0" smtClean="0"/>
              <a:t>Find</a:t>
            </a:r>
            <a:r>
              <a:rPr lang="en-US" b="1" dirty="0" smtClean="0"/>
              <a:t> </a:t>
            </a:r>
            <a:r>
              <a:rPr lang="en-US" dirty="0" smtClean="0"/>
              <a:t>these truth values:</a:t>
            </a:r>
          </a:p>
          <a:p>
            <a:pPr lvl="1">
              <a:buFont typeface="Wingdings" panose="05000000000000000000" pitchFamily="2" charset="2"/>
              <a:buNone/>
              <a:defRPr/>
            </a:pPr>
            <a:r>
              <a:rPr lang="en-US" dirty="0" smtClean="0"/>
              <a:t>Q(</a:t>
            </a:r>
            <a:r>
              <a:rPr lang="en-US" dirty="0" smtClean="0">
                <a:latin typeface="Cambria Math" pitchFamily="18" charset="0"/>
                <a:ea typeface="Cambria Math" pitchFamily="18" charset="0"/>
              </a:rPr>
              <a:t>2,-1,3</a:t>
            </a:r>
            <a:r>
              <a:rPr lang="en-US" dirty="0" smtClean="0"/>
              <a:t>)</a:t>
            </a:r>
          </a:p>
          <a:p>
            <a:pPr lvl="2">
              <a:buFont typeface="Wingdings" panose="05000000000000000000" pitchFamily="2" charset="2"/>
              <a:buNone/>
              <a:defRPr/>
            </a:pPr>
            <a:r>
              <a:rPr lang="en-US" b="1" dirty="0" smtClean="0"/>
              <a:t> Solution:  T</a:t>
            </a:r>
          </a:p>
          <a:p>
            <a:pPr lvl="1">
              <a:buFont typeface="Wingdings" panose="05000000000000000000" pitchFamily="2" charset="2"/>
              <a:buNone/>
              <a:defRPr/>
            </a:pPr>
            <a:r>
              <a:rPr lang="en-US" dirty="0" smtClean="0"/>
              <a:t>Q(</a:t>
            </a:r>
            <a:r>
              <a:rPr lang="en-US" dirty="0" smtClean="0">
                <a:latin typeface="Cambria Math" pitchFamily="18" charset="0"/>
                <a:ea typeface="Cambria Math" pitchFamily="18" charset="0"/>
              </a:rPr>
              <a:t>3,4,7</a:t>
            </a:r>
            <a:r>
              <a:rPr lang="en-US" dirty="0" smtClean="0"/>
              <a:t>)</a:t>
            </a:r>
          </a:p>
          <a:p>
            <a:pPr lvl="2">
              <a:buFont typeface="Wingdings" panose="05000000000000000000" pitchFamily="2" charset="2"/>
              <a:buNone/>
              <a:defRPr/>
            </a:pPr>
            <a:r>
              <a:rPr lang="en-US" b="1" dirty="0" smtClean="0"/>
              <a:t> Solution: F</a:t>
            </a:r>
            <a:endParaRPr lang="en-US" dirty="0" smtClean="0"/>
          </a:p>
          <a:p>
            <a:pPr lvl="1">
              <a:buFont typeface="Wingdings" panose="05000000000000000000" pitchFamily="2" charset="2"/>
              <a:buNone/>
              <a:defRPr/>
            </a:pPr>
            <a:r>
              <a:rPr lang="en-US" dirty="0" smtClean="0"/>
              <a:t> Q(</a:t>
            </a:r>
            <a:r>
              <a:rPr lang="en-US" i="1" dirty="0" smtClean="0"/>
              <a:t>x</a:t>
            </a:r>
            <a:r>
              <a:rPr lang="en-US" dirty="0" smtClean="0"/>
              <a:t>, </a:t>
            </a:r>
            <a:r>
              <a:rPr lang="en-US" dirty="0" smtClean="0">
                <a:latin typeface="Cambria Math" pitchFamily="18" charset="0"/>
                <a:ea typeface="Cambria Math" pitchFamily="18" charset="0"/>
              </a:rPr>
              <a:t>3</a:t>
            </a:r>
            <a:r>
              <a:rPr lang="en-US" dirty="0" smtClean="0"/>
              <a:t>, </a:t>
            </a:r>
            <a:r>
              <a:rPr lang="en-US" i="1" dirty="0" smtClean="0"/>
              <a:t>z</a:t>
            </a:r>
            <a:r>
              <a:rPr lang="en-US" dirty="0" smtClean="0"/>
              <a:t>)</a:t>
            </a:r>
          </a:p>
          <a:p>
            <a:pPr lvl="2">
              <a:buFont typeface="Wingdings" panose="05000000000000000000" pitchFamily="2" charset="2"/>
              <a:buNone/>
              <a:defRPr/>
            </a:pPr>
            <a:r>
              <a:rPr lang="en-US" b="1" dirty="0" smtClean="0"/>
              <a:t> Solution:  Not a Proposition</a:t>
            </a:r>
          </a:p>
          <a:p>
            <a:pPr>
              <a:defRPr/>
            </a:pPr>
            <a:endParaRPr lang="en-US" dirty="0" smtClean="0"/>
          </a:p>
          <a:p>
            <a:pPr>
              <a:defRPr/>
            </a:pPr>
            <a:endParaRPr lang="en-US" dirty="0"/>
          </a:p>
        </p:txBody>
      </p:sp>
    </p:spTree>
    <p:custDataLst>
      <p:tags r:id="rId1"/>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smtClean="0"/>
              <a:t>Compound Expressions</a:t>
            </a:r>
          </a:p>
        </p:txBody>
      </p:sp>
      <p:sp>
        <p:nvSpPr>
          <p:cNvPr id="112643" name="Content Placeholder 2"/>
          <p:cNvSpPr>
            <a:spLocks noGrp="1"/>
          </p:cNvSpPr>
          <p:nvPr>
            <p:ph idx="1"/>
          </p:nvPr>
        </p:nvSpPr>
        <p:spPr/>
        <p:txBody>
          <a:bodyPr/>
          <a:lstStyle/>
          <a:p>
            <a:pPr>
              <a:lnSpc>
                <a:spcPct val="80000"/>
              </a:lnSpc>
            </a:pPr>
            <a:r>
              <a:rPr lang="en-US" altLang="en-US" sz="2200" smtClean="0"/>
              <a:t>Connectives from propositional logic carry over to predicate logic. </a:t>
            </a:r>
          </a:p>
          <a:p>
            <a:pPr>
              <a:lnSpc>
                <a:spcPct val="80000"/>
              </a:lnSpc>
            </a:pPr>
            <a:r>
              <a:rPr lang="en-US" altLang="en-US" sz="2200" smtClean="0"/>
              <a:t>If </a:t>
            </a:r>
            <a:r>
              <a:rPr lang="en-US" altLang="en-US" sz="2200" i="1" smtClean="0"/>
              <a:t>P(x)</a:t>
            </a:r>
            <a:r>
              <a:rPr lang="en-US" altLang="en-US" sz="2200" smtClean="0"/>
              <a:t> denotes  “</a:t>
            </a:r>
            <a:r>
              <a:rPr lang="en-US" altLang="en-US" sz="2200" i="1" smtClean="0"/>
              <a:t>x</a:t>
            </a:r>
            <a:r>
              <a:rPr lang="en-US" altLang="en-US" sz="2200" smtClean="0"/>
              <a:t> &gt;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smtClean="0"/>
              <a:t> find these truth values:</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smtClean="0"/>
          </a:p>
          <a:p>
            <a:pPr>
              <a:lnSpc>
                <a:spcPct val="80000"/>
              </a:lnSpc>
            </a:pPr>
            <a:r>
              <a:rPr lang="en-US" altLang="en-US" sz="2200" smtClean="0"/>
              <a:t>Expressions with variables are not propositions and therefore do not have truth values.  For example,</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smtClean="0"/>
              <a:t>P(</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rPr>
              <a:t>x</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smtClean="0"/>
              <a:t>When used with quantifiers (to be introduced next), these expressions (propositional functions) become propositions.</a:t>
            </a:r>
          </a:p>
          <a:p>
            <a:pPr lvl="1">
              <a:lnSpc>
                <a:spcPct val="80000"/>
              </a:lnSpc>
            </a:pPr>
            <a:endParaRPr lang="en-US" altLang="en-US" sz="1900" smtClean="0"/>
          </a:p>
          <a:p>
            <a:pPr lvl="1">
              <a:lnSpc>
                <a:spcPct val="80000"/>
              </a:lnSpc>
            </a:pPr>
            <a:endParaRPr lang="en-US" altLang="en-US" sz="19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smtClean="0"/>
              <a:t>Quantifiers</a:t>
            </a:r>
          </a:p>
        </p:txBody>
      </p:sp>
      <p:sp>
        <p:nvSpPr>
          <p:cNvPr id="3" name="Content Placeholder 2"/>
          <p:cNvSpPr>
            <a:spLocks noGrp="1"/>
          </p:cNvSpPr>
          <p:nvPr>
            <p:ph idx="1"/>
          </p:nvPr>
        </p:nvSpPr>
        <p:spPr/>
        <p:txBody>
          <a:bodyPr>
            <a:normAutofit fontScale="85000" lnSpcReduction="20000"/>
          </a:bodyPr>
          <a:lstStyle/>
          <a:p>
            <a:pPr>
              <a:defRPr/>
            </a:pPr>
            <a:r>
              <a:rPr lang="en-US" dirty="0" smtClean="0"/>
              <a:t>We need </a:t>
            </a:r>
            <a:r>
              <a:rPr lang="en-US" i="1" dirty="0" smtClean="0"/>
              <a:t>quantifiers</a:t>
            </a:r>
            <a:r>
              <a:rPr lang="en-US" dirty="0" smtClean="0"/>
              <a:t> to express the meaning of English words including </a:t>
            </a:r>
            <a:r>
              <a:rPr lang="en-US" i="1" dirty="0" smtClean="0"/>
              <a:t>all</a:t>
            </a:r>
            <a:r>
              <a:rPr lang="en-US" dirty="0" smtClean="0"/>
              <a:t> and </a:t>
            </a:r>
            <a:r>
              <a:rPr lang="en-US" i="1" dirty="0" smtClean="0"/>
              <a:t>some</a:t>
            </a:r>
            <a:r>
              <a:rPr lang="en-US" dirty="0" smtClean="0"/>
              <a:t>:</a:t>
            </a:r>
          </a:p>
          <a:p>
            <a:pPr lvl="1">
              <a:defRPr/>
            </a:pPr>
            <a:r>
              <a:rPr lang="en-US" dirty="0" smtClean="0"/>
              <a:t>“All men are Mortal.”</a:t>
            </a:r>
          </a:p>
          <a:p>
            <a:pPr lvl="1">
              <a:defRPr/>
            </a:pPr>
            <a:r>
              <a:rPr lang="en-US" dirty="0" smtClean="0"/>
              <a:t>“Some cats do not have fur.”</a:t>
            </a:r>
          </a:p>
          <a:p>
            <a:pPr>
              <a:defRPr/>
            </a:pPr>
            <a:r>
              <a:rPr lang="en-US" dirty="0" smtClean="0"/>
              <a:t>The two most important quantifiers are:</a:t>
            </a:r>
          </a:p>
          <a:p>
            <a:pPr lvl="1">
              <a:defRPr/>
            </a:pPr>
            <a:r>
              <a:rPr lang="en-US" i="1" dirty="0" smtClean="0"/>
              <a:t>Universal Quantifier, </a:t>
            </a:r>
            <a:r>
              <a:rPr lang="en-US" b="1" dirty="0" smtClean="0">
                <a:sym typeface="Symbol"/>
              </a:rPr>
              <a:t>“</a:t>
            </a:r>
            <a:r>
              <a:rPr lang="en-US" dirty="0" smtClean="0"/>
              <a:t>For all,”   symbol: </a:t>
            </a:r>
            <a:r>
              <a:rPr lang="en-US" sz="2800" b="1" dirty="0" smtClean="0">
                <a:sym typeface="Symbol"/>
              </a:rPr>
              <a:t></a:t>
            </a:r>
            <a:endParaRPr lang="en-US" dirty="0" smtClean="0"/>
          </a:p>
          <a:p>
            <a:pPr lvl="1">
              <a:defRPr/>
            </a:pPr>
            <a:r>
              <a:rPr lang="en-US" i="1" dirty="0" smtClean="0"/>
              <a:t>Existential Quantifier</a:t>
            </a:r>
            <a:r>
              <a:rPr lang="en-US" dirty="0" smtClean="0"/>
              <a:t>, “There exists,”  symbol: </a:t>
            </a:r>
            <a:r>
              <a:rPr lang="en-US" sz="2800" b="1" dirty="0" smtClean="0">
                <a:sym typeface="Symbol"/>
              </a:rPr>
              <a:t></a:t>
            </a:r>
            <a:endParaRPr lang="en-US" dirty="0" smtClean="0"/>
          </a:p>
          <a:p>
            <a:pPr>
              <a:defRPr/>
            </a:pPr>
            <a:r>
              <a:rPr lang="en-US" dirty="0" smtClean="0"/>
              <a:t>We write  as in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and </a:t>
            </a:r>
            <a:r>
              <a:rPr lang="en-US" i="1" dirty="0" smtClean="0">
                <a:sym typeface="Symbol"/>
              </a:rPr>
              <a:t>x P</a:t>
            </a:r>
            <a:r>
              <a:rPr lang="en-US" dirty="0" smtClean="0">
                <a:sym typeface="Symbol"/>
              </a:rPr>
              <a:t>(</a:t>
            </a:r>
            <a:r>
              <a:rPr lang="en-US" i="1" dirty="0" smtClean="0">
                <a:sym typeface="Symbol"/>
              </a:rPr>
              <a:t>x</a:t>
            </a:r>
            <a:r>
              <a:rPr lang="en-US" dirty="0" smtClean="0">
                <a:sym typeface="Symbol"/>
              </a:rPr>
              <a:t>).</a:t>
            </a:r>
          </a:p>
          <a:p>
            <a:pPr>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asserts </a:t>
            </a:r>
            <a:r>
              <a:rPr lang="en-US" i="1" dirty="0" smtClean="0">
                <a:sym typeface="Symbol"/>
              </a:rPr>
              <a:t>P</a:t>
            </a:r>
            <a:r>
              <a:rPr lang="en-US" dirty="0" smtClean="0">
                <a:sym typeface="Symbol"/>
              </a:rPr>
              <a:t>(</a:t>
            </a:r>
            <a:r>
              <a:rPr lang="en-US" i="1" dirty="0" smtClean="0">
                <a:sym typeface="Symbol"/>
              </a:rPr>
              <a:t>x</a:t>
            </a:r>
            <a:r>
              <a:rPr lang="en-US" dirty="0" smtClean="0">
                <a:sym typeface="Symbol"/>
              </a:rPr>
              <a:t>) is true for </a:t>
            </a:r>
            <a:r>
              <a:rPr lang="en-US" u="sng" dirty="0" smtClean="0">
                <a:sym typeface="Symbol"/>
              </a:rPr>
              <a:t>every</a:t>
            </a:r>
            <a:r>
              <a:rPr lang="en-US" dirty="0" smtClean="0">
                <a:sym typeface="Symbol"/>
              </a:rPr>
              <a:t> </a:t>
            </a:r>
            <a:r>
              <a:rPr lang="en-US" i="1" dirty="0" smtClean="0">
                <a:sym typeface="Symbol"/>
              </a:rPr>
              <a:t>x</a:t>
            </a:r>
            <a:r>
              <a:rPr lang="en-US" dirty="0" smtClean="0">
                <a:sym typeface="Symbol"/>
              </a:rPr>
              <a:t> in the </a:t>
            </a:r>
            <a:r>
              <a:rPr lang="en-US" i="1" dirty="0" smtClean="0">
                <a:sym typeface="Symbol"/>
              </a:rPr>
              <a:t>domain</a:t>
            </a:r>
            <a:r>
              <a:rPr lang="en-US" dirty="0" smtClean="0">
                <a:sym typeface="Symbol"/>
              </a:rPr>
              <a:t>.</a:t>
            </a:r>
          </a:p>
          <a:p>
            <a:pPr>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asserts </a:t>
            </a:r>
            <a:r>
              <a:rPr lang="en-US" i="1" dirty="0" smtClean="0">
                <a:sym typeface="Symbol"/>
              </a:rPr>
              <a:t>P</a:t>
            </a:r>
            <a:r>
              <a:rPr lang="en-US" dirty="0" smtClean="0">
                <a:sym typeface="Symbol"/>
              </a:rPr>
              <a:t>(</a:t>
            </a:r>
            <a:r>
              <a:rPr lang="en-US" i="1" dirty="0" smtClean="0">
                <a:sym typeface="Symbol"/>
              </a:rPr>
              <a:t>x</a:t>
            </a:r>
            <a:r>
              <a:rPr lang="en-US" dirty="0" smtClean="0">
                <a:sym typeface="Symbol"/>
              </a:rPr>
              <a:t>) is true for </a:t>
            </a:r>
            <a:r>
              <a:rPr lang="en-US" u="sng" dirty="0" smtClean="0">
                <a:sym typeface="Symbol"/>
              </a:rPr>
              <a:t>some</a:t>
            </a:r>
            <a:r>
              <a:rPr lang="en-US" dirty="0" smtClean="0">
                <a:sym typeface="Symbol"/>
              </a:rPr>
              <a:t> </a:t>
            </a:r>
            <a:r>
              <a:rPr lang="en-US" i="1" dirty="0" smtClean="0">
                <a:sym typeface="Symbol"/>
              </a:rPr>
              <a:t>x</a:t>
            </a:r>
            <a:r>
              <a:rPr lang="en-US" dirty="0" smtClean="0">
                <a:sym typeface="Symbol"/>
              </a:rPr>
              <a:t> in the </a:t>
            </a:r>
            <a:r>
              <a:rPr lang="en-US" i="1" dirty="0" smtClean="0">
                <a:sym typeface="Symbol"/>
              </a:rPr>
              <a:t>domain</a:t>
            </a:r>
            <a:r>
              <a:rPr lang="en-US" dirty="0" smtClean="0">
                <a:sym typeface="Symbol"/>
              </a:rPr>
              <a:t>.</a:t>
            </a:r>
          </a:p>
          <a:p>
            <a:pPr>
              <a:defRPr/>
            </a:pPr>
            <a:r>
              <a:rPr lang="en-US" dirty="0" smtClean="0">
                <a:sym typeface="Symbol"/>
              </a:rPr>
              <a:t>The quantifiers are said to bind the variable </a:t>
            </a:r>
            <a:r>
              <a:rPr lang="en-US" i="1" dirty="0" smtClean="0">
                <a:sym typeface="Symbol"/>
              </a:rPr>
              <a:t>x </a:t>
            </a:r>
            <a:r>
              <a:rPr lang="en-US" dirty="0" smtClean="0">
                <a:sym typeface="Symbol"/>
              </a:rPr>
              <a:t>in these expressions. </a:t>
            </a:r>
          </a:p>
          <a:p>
            <a:pPr lvl="1">
              <a:defRPr/>
            </a:pPr>
            <a:endParaRPr lang="en-US" dirty="0" smtClean="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248400" y="304800"/>
            <a:ext cx="890588" cy="103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9" name="TextBox 4"/>
          <p:cNvSpPr txBox="1">
            <a:spLocks noChangeArrowheads="1"/>
          </p:cNvSpPr>
          <p:nvPr/>
        </p:nvSpPr>
        <p:spPr bwMode="auto">
          <a:xfrm>
            <a:off x="5334000" y="1371600"/>
            <a:ext cx="2895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Peirce (1839-1914)</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smtClean="0"/>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a:t>
            </a:r>
            <a:r>
              <a:rPr lang="en-US" i="1" dirty="0" smtClean="0"/>
              <a:t>  </a:t>
            </a:r>
            <a:r>
              <a:rPr lang="en-US" dirty="0" smtClean="0"/>
              <a:t>is read as </a:t>
            </a:r>
            <a:r>
              <a:rPr lang="en-US" i="1" dirty="0" smtClean="0"/>
              <a:t>“</a:t>
            </a:r>
            <a:r>
              <a:rPr lang="en-US" dirty="0" smtClean="0"/>
              <a:t>For all </a:t>
            </a:r>
            <a:r>
              <a:rPr lang="en-US" i="1" dirty="0" smtClean="0"/>
              <a:t>x</a:t>
            </a:r>
            <a:r>
              <a:rPr lang="en-US" dirty="0" smtClean="0"/>
              <a:t>, P(</a:t>
            </a:r>
            <a:r>
              <a:rPr lang="en-US" i="1" dirty="0" smtClean="0"/>
              <a:t>x</a:t>
            </a:r>
            <a:r>
              <a:rPr lang="en-US" dirty="0" smtClean="0"/>
              <a:t>)” or “For every </a:t>
            </a:r>
            <a:r>
              <a:rPr lang="en-US" i="1" dirty="0" smtClean="0"/>
              <a:t>x</a:t>
            </a:r>
            <a:r>
              <a:rPr lang="en-US" dirty="0" smtClean="0"/>
              <a:t>, P(</a:t>
            </a:r>
            <a:r>
              <a:rPr lang="en-US" i="1" dirty="0" smtClean="0"/>
              <a:t>x</a:t>
            </a:r>
            <a:r>
              <a:rPr lang="en-US" dirty="0" smtClean="0"/>
              <a:t>)”</a:t>
            </a:r>
          </a:p>
          <a:p>
            <a:pPr lvl="1">
              <a:buFont typeface="Wingdings" panose="05000000000000000000" pitchFamily="2" charset="2"/>
              <a:buNone/>
              <a:defRPr/>
            </a:pPr>
            <a:r>
              <a:rPr lang="en-US" b="1" dirty="0" smtClean="0"/>
              <a:t>Examples</a:t>
            </a:r>
            <a:r>
              <a:rPr lang="en-US" dirty="0" smtClean="0"/>
              <a:t>:</a:t>
            </a:r>
          </a:p>
          <a:p>
            <a:pPr marL="1124712" lvl="2" indent="-457200">
              <a:buFont typeface="+mj-lt"/>
              <a:buAutoNum type="arabicParenR"/>
              <a:defRPr/>
            </a:pPr>
            <a:r>
              <a:rPr lang="en-US" i="1" dirty="0" smtClean="0"/>
              <a:t> </a:t>
            </a:r>
            <a:r>
              <a:rPr lang="en-US" dirty="0" smtClean="0"/>
              <a:t>If</a:t>
            </a:r>
            <a:r>
              <a:rPr lang="en-US" i="1" dirty="0" smtClean="0"/>
              <a:t> P(x)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marL="1124712" lvl="2" indent="-457200">
              <a:buFont typeface="+mj-lt"/>
              <a:buAutoNum type="arabicParenR"/>
              <a:defRPr/>
            </a:pPr>
            <a:r>
              <a:rPr lang="en-US" dirty="0" smtClean="0"/>
              <a:t>If</a:t>
            </a:r>
            <a:r>
              <a:rPr lang="en-US" i="1" dirty="0" smtClean="0"/>
              <a:t> P(x)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positive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a:t>
            </a:r>
          </a:p>
          <a:p>
            <a:pPr marL="1124712" lvl="2" indent="-457200">
              <a:buFont typeface="+mj-lt"/>
              <a:buAutoNum type="arabicParenR"/>
              <a:defRPr/>
            </a:pPr>
            <a:r>
              <a:rPr lang="en-US" dirty="0" smtClean="0"/>
              <a:t>If</a:t>
            </a:r>
            <a:r>
              <a:rPr lang="en-US" i="1" dirty="0" smtClean="0"/>
              <a:t> P(x)</a:t>
            </a:r>
            <a:r>
              <a:rPr lang="en-US" dirty="0" smtClean="0"/>
              <a:t> denotes  “</a:t>
            </a:r>
            <a:r>
              <a:rPr lang="en-US" i="1" dirty="0" smtClean="0"/>
              <a:t>x</a:t>
            </a:r>
            <a:r>
              <a:rPr lang="en-US" dirty="0" smtClean="0"/>
              <a:t> is even</a:t>
            </a:r>
            <a:r>
              <a:rPr lang="en-US" dirty="0" smtClean="0">
                <a:latin typeface="Cambria Math" pitchFamily="18" charset="0"/>
                <a:ea typeface="Cambria Math" pitchFamily="18" charset="0"/>
              </a:rPr>
              <a:t>”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lvl="2">
              <a:defRPr/>
            </a:pPr>
            <a:endParaRPr lang="en-US" dirty="0" smtClean="0"/>
          </a:p>
          <a:p>
            <a:pPr lvl="2">
              <a:defRPr/>
            </a:pPr>
            <a:endParaRPr lang="en-US" dirty="0" smtClean="0"/>
          </a:p>
          <a:p>
            <a:pPr lvl="2">
              <a:defRPr/>
            </a:pP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smtClean="0"/>
              <a:t>Existential Quantifier</a:t>
            </a:r>
          </a:p>
        </p:txBody>
      </p:sp>
      <p:sp>
        <p:nvSpPr>
          <p:cNvPr id="3" name="Content Placeholder 2"/>
          <p:cNvSpPr>
            <a:spLocks noGrp="1"/>
          </p:cNvSpPr>
          <p:nvPr>
            <p:ph idx="1"/>
          </p:nvPr>
        </p:nvSpPr>
        <p:spPr/>
        <p:txBody>
          <a:bodyPr>
            <a:normAutofit/>
          </a:bodyPr>
          <a:lstStyle/>
          <a:p>
            <a:pPr>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read as </a:t>
            </a:r>
            <a:r>
              <a:rPr lang="en-US" i="1" dirty="0" smtClean="0"/>
              <a:t>“</a:t>
            </a:r>
            <a:r>
              <a:rPr lang="en-US" dirty="0" smtClean="0"/>
              <a:t>For some </a:t>
            </a:r>
            <a:r>
              <a:rPr lang="en-US" i="1" dirty="0" smtClean="0"/>
              <a:t>x</a:t>
            </a:r>
            <a:r>
              <a:rPr lang="en-US" dirty="0" smtClean="0"/>
              <a:t>, P(</a:t>
            </a:r>
            <a:r>
              <a:rPr lang="en-US" i="1" dirty="0" smtClean="0"/>
              <a:t>x</a:t>
            </a:r>
            <a:r>
              <a:rPr lang="en-US" dirty="0" smtClean="0"/>
              <a:t>)”,  or as “There is an </a:t>
            </a:r>
            <a:r>
              <a:rPr lang="en-US" i="1" dirty="0" smtClean="0"/>
              <a:t>x</a:t>
            </a:r>
            <a:r>
              <a:rPr lang="en-US" dirty="0" smtClean="0"/>
              <a:t> such that P(</a:t>
            </a:r>
            <a:r>
              <a:rPr lang="en-US" i="1" dirty="0" smtClean="0"/>
              <a:t>x</a:t>
            </a:r>
            <a:r>
              <a:rPr lang="en-US" dirty="0" smtClean="0"/>
              <a:t>),”  or “For at least one </a:t>
            </a:r>
            <a:r>
              <a:rPr lang="en-US" i="1" dirty="0" smtClean="0"/>
              <a:t>x</a:t>
            </a:r>
            <a:r>
              <a:rPr lang="en-US" dirty="0" smtClean="0"/>
              <a:t>, P(</a:t>
            </a:r>
            <a:r>
              <a:rPr lang="en-US" i="1" dirty="0" smtClean="0"/>
              <a:t>x</a:t>
            </a:r>
            <a:r>
              <a:rPr lang="en-US" dirty="0" smtClean="0"/>
              <a:t>).” </a:t>
            </a:r>
          </a:p>
          <a:p>
            <a:pPr lvl="1">
              <a:buFont typeface="Wingdings" panose="05000000000000000000" pitchFamily="2" charset="2"/>
              <a:buNone/>
              <a:defRPr/>
            </a:pPr>
            <a:r>
              <a:rPr lang="en-US" b="1" dirty="0" smtClean="0"/>
              <a:t>Examples</a:t>
            </a:r>
            <a:r>
              <a:rPr lang="en-US" dirty="0" smtClean="0"/>
              <a:t>:</a:t>
            </a:r>
          </a:p>
          <a:p>
            <a:pPr marL="1124712" lvl="2" indent="-457200">
              <a:buFont typeface="+mj-lt"/>
              <a:buAutoNum type="arabicPeriod"/>
              <a:defRPr/>
            </a:pPr>
            <a:r>
              <a:rPr lang="en-US" i="1" dirty="0" smtClean="0"/>
              <a:t> </a:t>
            </a:r>
            <a:r>
              <a:rPr lang="en-US" dirty="0" smtClean="0"/>
              <a:t>If</a:t>
            </a:r>
            <a:r>
              <a:rPr lang="en-US" i="1" dirty="0" smtClean="0"/>
              <a:t> P(x)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It is also true if U is the positive integers.</a:t>
            </a:r>
          </a:p>
          <a:p>
            <a:pPr marL="1124712" lvl="2" indent="-457200">
              <a:buFont typeface="+mj-lt"/>
              <a:buAutoNum type="arabicPeriod"/>
              <a:defRPr/>
            </a:pPr>
            <a:r>
              <a:rPr lang="en-US" dirty="0" smtClean="0"/>
              <a:t>If</a:t>
            </a:r>
            <a:r>
              <a:rPr lang="en-US" i="1" dirty="0" smtClean="0"/>
              <a:t> P(x)</a:t>
            </a:r>
            <a:r>
              <a:rPr lang="en-US" dirty="0" smtClean="0"/>
              <a:t> denotes  “</a:t>
            </a:r>
            <a:r>
              <a:rPr lang="en-US" i="1" dirty="0" smtClean="0"/>
              <a:t>x</a:t>
            </a:r>
            <a:r>
              <a:rPr lang="en-US" dirty="0" smtClean="0"/>
              <a:t> &lt;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positive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marL="1124712" lvl="2" indent="-457200">
              <a:buFont typeface="+mj-lt"/>
              <a:buAutoNum type="arabicPeriod"/>
              <a:defRPr/>
            </a:pPr>
            <a:r>
              <a:rPr lang="en-US" dirty="0" smtClean="0"/>
              <a:t>If</a:t>
            </a:r>
            <a:r>
              <a:rPr lang="en-US" i="1" dirty="0" smtClean="0"/>
              <a:t> P(x)</a:t>
            </a:r>
            <a:r>
              <a:rPr lang="en-US" dirty="0" smtClean="0"/>
              <a:t> denotes  “</a:t>
            </a:r>
            <a:r>
              <a:rPr lang="en-US" i="1" dirty="0" smtClean="0"/>
              <a:t>x</a:t>
            </a:r>
            <a:r>
              <a:rPr lang="en-US" dirty="0" smtClean="0"/>
              <a:t> is even</a:t>
            </a:r>
            <a:r>
              <a:rPr lang="en-US" dirty="0" smtClean="0">
                <a:latin typeface="Cambria Math" pitchFamily="18" charset="0"/>
                <a:ea typeface="Cambria Math" pitchFamily="18" charset="0"/>
              </a:rPr>
              <a:t>”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a:t>
            </a:r>
          </a:p>
          <a:p>
            <a:pPr lvl="2">
              <a:defRPr/>
            </a:pP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smtClean="0"/>
              <a:t>Uniqueness Quantifier (</a:t>
            </a:r>
            <a:r>
              <a:rPr lang="en-US" altLang="en-US" i="1" smtClean="0"/>
              <a:t>optional</a:t>
            </a:r>
            <a:r>
              <a:rPr lang="en-US" altLang="en-US" smtClean="0"/>
              <a:t>)</a:t>
            </a:r>
          </a:p>
        </p:txBody>
      </p:sp>
      <p:sp>
        <p:nvSpPr>
          <p:cNvPr id="116739" name="Content Placeholder 2"/>
          <p:cNvSpPr>
            <a:spLocks noGrp="1"/>
          </p:cNvSpPr>
          <p:nvPr>
            <p:ph idx="1"/>
          </p:nvPr>
        </p:nvSpPr>
        <p:spPr/>
        <p:txBody>
          <a:bodyPr/>
          <a:lstStyle/>
          <a:p>
            <a:pPr>
              <a:lnSpc>
                <a:spcPct val="80000"/>
              </a:lnSpc>
            </a:pPr>
            <a:r>
              <a:rPr lang="en-US" altLang="en-US" sz="2200" smtClean="0">
                <a:sym typeface="Symbol" panose="05050102010706020507" pitchFamily="18" charset="2"/>
              </a:rPr>
              <a:t>!</a:t>
            </a:r>
            <a:r>
              <a:rPr lang="en-US" altLang="en-US" sz="2200" i="1" smtClean="0">
                <a:sym typeface="Symbol" panose="05050102010706020507" pitchFamily="18" charset="2"/>
              </a:rPr>
              <a:t>x P</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 means that </a:t>
            </a:r>
            <a:r>
              <a:rPr lang="en-US" altLang="en-US" sz="2200" i="1" smtClean="0"/>
              <a:t>P</a:t>
            </a:r>
            <a:r>
              <a:rPr lang="en-US" altLang="en-US" sz="2200" smtClean="0"/>
              <a:t>(</a:t>
            </a:r>
            <a:r>
              <a:rPr lang="en-US" altLang="en-US" sz="2200" i="1" smtClean="0">
                <a:latin typeface="Bookman"/>
              </a:rPr>
              <a:t>x</a:t>
            </a:r>
            <a:r>
              <a:rPr lang="en-US" altLang="en-US" sz="2200" smtClean="0"/>
              <a:t>) is true for </a:t>
            </a:r>
            <a:r>
              <a:rPr lang="en-US" altLang="en-US" sz="2200" u="sng" smtClean="0"/>
              <a:t>one and only one</a:t>
            </a:r>
            <a:r>
              <a:rPr lang="en-US" altLang="en-US" sz="2200" smtClean="0"/>
              <a:t> </a:t>
            </a:r>
            <a:r>
              <a:rPr lang="en-US" altLang="en-US" sz="2200" i="1" smtClean="0">
                <a:latin typeface="Bookman"/>
              </a:rPr>
              <a:t>x </a:t>
            </a:r>
            <a:r>
              <a:rPr lang="en-US" altLang="en-US" sz="2200" smtClean="0"/>
              <a:t>in the universe of discourse.</a:t>
            </a:r>
            <a:endParaRPr lang="en-US" altLang="en-US" sz="2200" i="1" smtClean="0"/>
          </a:p>
          <a:p>
            <a:pPr>
              <a:lnSpc>
                <a:spcPct val="80000"/>
              </a:lnSpc>
            </a:pPr>
            <a:r>
              <a:rPr lang="en-US" altLang="en-US" sz="2200" smtClean="0"/>
              <a:t>This is commonly expressed in English in the following equivalent ways:</a:t>
            </a:r>
          </a:p>
          <a:p>
            <a:pPr lvl="1">
              <a:lnSpc>
                <a:spcPct val="80000"/>
              </a:lnSpc>
            </a:pPr>
            <a:r>
              <a:rPr lang="en-US" altLang="en-US" sz="1900" smtClean="0"/>
              <a:t>“There is a unique </a:t>
            </a:r>
            <a:r>
              <a:rPr lang="en-US" altLang="en-US" sz="1900" i="1" smtClean="0">
                <a:latin typeface="Bookman"/>
              </a:rPr>
              <a:t>x</a:t>
            </a:r>
            <a:r>
              <a:rPr lang="en-US" altLang="en-US" sz="1900" i="1" smtClean="0"/>
              <a:t> </a:t>
            </a:r>
            <a:r>
              <a:rPr lang="en-US" altLang="en-US" sz="1900" smtClean="0"/>
              <a:t>such that </a:t>
            </a:r>
            <a:r>
              <a:rPr lang="en-US" altLang="en-US" sz="1900" i="1" smtClean="0"/>
              <a:t>P</a:t>
            </a:r>
            <a:r>
              <a:rPr lang="en-US" altLang="en-US" sz="1900" smtClean="0"/>
              <a:t>(</a:t>
            </a:r>
            <a:r>
              <a:rPr lang="en-US" altLang="en-US" sz="1900" i="1" smtClean="0">
                <a:latin typeface="Bookman"/>
              </a:rPr>
              <a:t>x</a:t>
            </a:r>
            <a:r>
              <a:rPr lang="en-US" altLang="en-US" sz="1900" smtClean="0"/>
              <a:t>).” </a:t>
            </a:r>
          </a:p>
          <a:p>
            <a:pPr lvl="1">
              <a:lnSpc>
                <a:spcPct val="80000"/>
              </a:lnSpc>
            </a:pPr>
            <a:r>
              <a:rPr lang="en-US" altLang="en-US" sz="1900" smtClean="0"/>
              <a:t>“There is one and only one </a:t>
            </a:r>
            <a:r>
              <a:rPr lang="en-US" altLang="en-US" sz="1900" i="1" smtClean="0">
                <a:latin typeface="Bookman"/>
              </a:rPr>
              <a:t>x</a:t>
            </a:r>
            <a:r>
              <a:rPr lang="en-US" altLang="en-US" sz="1900" smtClean="0"/>
              <a:t> such that </a:t>
            </a:r>
            <a:r>
              <a:rPr lang="en-US" altLang="en-US" sz="1900" i="1" smtClean="0"/>
              <a:t>P</a:t>
            </a:r>
            <a:r>
              <a:rPr lang="en-US" altLang="en-US" sz="1900" smtClean="0"/>
              <a:t>(</a:t>
            </a:r>
            <a:r>
              <a:rPr lang="en-US" altLang="en-US" sz="1900" i="1" smtClean="0">
                <a:latin typeface="Bookman"/>
              </a:rPr>
              <a:t>x</a:t>
            </a:r>
            <a:r>
              <a:rPr lang="en-US" altLang="en-US" sz="1900" smtClean="0"/>
              <a:t>)”</a:t>
            </a:r>
          </a:p>
          <a:p>
            <a:pPr>
              <a:lnSpc>
                <a:spcPct val="80000"/>
              </a:lnSpc>
            </a:pPr>
            <a:r>
              <a:rPr lang="en-US" altLang="en-US" sz="2200" smtClean="0"/>
              <a:t>Examples:</a:t>
            </a:r>
          </a:p>
          <a:p>
            <a:pPr lvl="1">
              <a:lnSpc>
                <a:spcPct val="80000"/>
              </a:lnSpc>
              <a:buFont typeface="Arial" panose="020B0604020202020204" pitchFamily="34" charset="0"/>
              <a:buAutoNum type="arabicPeriod"/>
            </a:pPr>
            <a:r>
              <a:rPr lang="en-US" altLang="en-US" sz="1900" smtClean="0"/>
              <a:t>If </a:t>
            </a:r>
            <a:r>
              <a:rPr lang="en-US" altLang="en-US" sz="1900" i="1" smtClean="0"/>
              <a:t>P(x)</a:t>
            </a:r>
            <a:r>
              <a:rPr lang="en-US" altLang="en-US" sz="1900" smtClean="0"/>
              <a:t> denotes  “</a:t>
            </a:r>
            <a:r>
              <a:rPr lang="en-US" altLang="en-US" sz="1900" i="1" smtClean="0"/>
              <a:t>x</a:t>
            </a:r>
            <a:r>
              <a:rPr lang="en-US" altLang="en-US" sz="1900" smtClean="0"/>
              <a:t> +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smtClean="0"/>
              <a:t> =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smtClean="0">
                <a:sym typeface="Symbol" panose="05050102010706020507" pitchFamily="18" charset="2"/>
              </a:rPr>
              <a:t>!</a:t>
            </a:r>
            <a:r>
              <a:rPr lang="en-US" altLang="en-US" sz="1900" i="1" smtClean="0">
                <a:sym typeface="Symbol" panose="05050102010706020507" pitchFamily="18" charset="2"/>
              </a:rPr>
              <a:t>x P</a:t>
            </a:r>
            <a:r>
              <a:rPr lang="en-US" altLang="en-US" sz="1900" smtClean="0">
                <a:sym typeface="Symbol" panose="05050102010706020507" pitchFamily="18" charset="2"/>
              </a:rPr>
              <a:t>(</a:t>
            </a:r>
            <a:r>
              <a:rPr lang="en-US" altLang="en-US" sz="1900" i="1" smtClean="0">
                <a:sym typeface="Symbol" panose="05050102010706020507" pitchFamily="18" charset="2"/>
              </a:rPr>
              <a:t>x</a:t>
            </a:r>
            <a:r>
              <a:rPr lang="en-US" altLang="en-US" sz="1900" smtClean="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smtClean="0">
                <a:sym typeface="Symbol" panose="05050102010706020507" pitchFamily="18" charset="2"/>
              </a:rPr>
              <a:t>But if </a:t>
            </a:r>
            <a:r>
              <a:rPr lang="en-US" altLang="en-US" sz="1900" i="1" smtClean="0"/>
              <a:t>P(x)</a:t>
            </a:r>
            <a:r>
              <a:rPr lang="en-US" altLang="en-US" sz="1900" smtClean="0"/>
              <a:t> denotes  “</a:t>
            </a:r>
            <a:r>
              <a:rPr lang="en-US" altLang="en-US" sz="1900" i="1" smtClean="0"/>
              <a:t>x</a:t>
            </a:r>
            <a:r>
              <a:rPr lang="en-US" altLang="en-US" sz="1900" smtClean="0"/>
              <a:t> &gt;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smtClean="0">
                <a:sym typeface="Symbol" panose="05050102010706020507" pitchFamily="18" charset="2"/>
              </a:rPr>
              <a:t>!</a:t>
            </a:r>
            <a:r>
              <a:rPr lang="en-US" altLang="en-US" sz="1900" i="1" smtClean="0">
                <a:sym typeface="Symbol" panose="05050102010706020507" pitchFamily="18" charset="2"/>
              </a:rPr>
              <a:t>x P</a:t>
            </a:r>
            <a:r>
              <a:rPr lang="en-US" altLang="en-US" sz="1900" smtClean="0">
                <a:sym typeface="Symbol" panose="05050102010706020507" pitchFamily="18" charset="2"/>
              </a:rPr>
              <a:t>(</a:t>
            </a:r>
            <a:r>
              <a:rPr lang="en-US" altLang="en-US" sz="1900" i="1" smtClean="0">
                <a:sym typeface="Symbol" panose="05050102010706020507" pitchFamily="18" charset="2"/>
              </a:rPr>
              <a:t>x</a:t>
            </a:r>
            <a:r>
              <a:rPr lang="en-US" altLang="en-US" sz="1900" smtClean="0">
                <a:sym typeface="Symbol" panose="05050102010706020507" pitchFamily="18" charset="2"/>
              </a:rPr>
              <a:t>) is false.</a:t>
            </a:r>
            <a:endParaRPr lang="en-US" altLang="en-US" sz="1900" smtClean="0"/>
          </a:p>
          <a:p>
            <a:pPr>
              <a:lnSpc>
                <a:spcPct val="80000"/>
              </a:lnSpc>
            </a:pPr>
            <a:r>
              <a:rPr lang="en-US" altLang="en-US" sz="2200" smtClean="0"/>
              <a:t>The uniqueness quantifier is not really needed as the restriction that there is a unique </a:t>
            </a:r>
            <a:r>
              <a:rPr lang="en-US" altLang="en-US" sz="2200" i="1" smtClean="0"/>
              <a:t>x</a:t>
            </a:r>
            <a:r>
              <a:rPr lang="en-US" altLang="en-US" sz="2200" smtClean="0"/>
              <a:t> such that </a:t>
            </a:r>
            <a:r>
              <a:rPr lang="en-US" altLang="en-US" sz="2200" i="1" smtClean="0"/>
              <a:t>P</a:t>
            </a:r>
            <a:r>
              <a:rPr lang="en-US" altLang="en-US" sz="2200" smtClean="0"/>
              <a:t>(</a:t>
            </a:r>
            <a:r>
              <a:rPr lang="en-US" altLang="en-US" sz="2200" i="1" smtClean="0"/>
              <a:t>x</a:t>
            </a:r>
            <a:r>
              <a:rPr lang="en-US" altLang="en-US" sz="2200" smtClean="0"/>
              <a:t>) can be expressed as:  </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P</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smtClean="0">
                <a:sym typeface="Symbol" panose="05050102010706020507" pitchFamily="18" charset="2"/>
              </a:rPr>
              <a:t></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P</a:t>
            </a:r>
            <a:r>
              <a:rPr lang="en-US" altLang="en-US" sz="2200" smtClean="0">
                <a:sym typeface="Symbol" panose="05050102010706020507" pitchFamily="18" charset="2"/>
              </a:rPr>
              <a:t>(</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smtClean="0"/>
              <a:t>Thinking about Quantifiers</a:t>
            </a:r>
          </a:p>
        </p:txBody>
      </p:sp>
      <p:sp>
        <p:nvSpPr>
          <p:cNvPr id="3" name="Content Placeholder 2"/>
          <p:cNvSpPr>
            <a:spLocks noGrp="1"/>
          </p:cNvSpPr>
          <p:nvPr>
            <p:ph idx="1"/>
          </p:nvPr>
        </p:nvSpPr>
        <p:spPr/>
        <p:txBody>
          <a:bodyPr>
            <a:normAutofit fontScale="85000" lnSpcReduction="10000"/>
          </a:bodyPr>
          <a:lstStyle/>
          <a:p>
            <a:pPr>
              <a:defRPr/>
            </a:pPr>
            <a:r>
              <a:rPr lang="en-US" dirty="0" smtClean="0">
                <a:sym typeface="Symbol"/>
              </a:rPr>
              <a:t>When the  domain of discourse is finite, we can think of quantification as looping through the elements of the domain.</a:t>
            </a:r>
          </a:p>
          <a:p>
            <a:pPr>
              <a:defRPr/>
            </a:pPr>
            <a:r>
              <a:rPr lang="en-US" dirty="0" smtClean="0">
                <a:sym typeface="Symbol"/>
              </a:rPr>
              <a:t>To evaluate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loop through all </a:t>
            </a:r>
            <a:r>
              <a:rPr lang="en-US" i="1" dirty="0" smtClean="0">
                <a:sym typeface="Symbol"/>
              </a:rPr>
              <a:t>x</a:t>
            </a:r>
            <a:r>
              <a:rPr lang="en-US" dirty="0" smtClean="0">
                <a:sym typeface="Symbol"/>
              </a:rPr>
              <a:t> in the domain. </a:t>
            </a:r>
          </a:p>
          <a:p>
            <a:pPr lvl="1">
              <a:defRPr/>
            </a:pPr>
            <a:r>
              <a:rPr lang="en-US" dirty="0" smtClean="0">
                <a:sym typeface="Symbol"/>
              </a:rPr>
              <a:t>If at every step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t>
            </a:r>
          </a:p>
          <a:p>
            <a:pPr lvl="1">
              <a:defRPr/>
            </a:pPr>
            <a:r>
              <a:rPr lang="en-US" dirty="0" smtClean="0">
                <a:sym typeface="Symbol"/>
              </a:rPr>
              <a:t>If at a step P(</a:t>
            </a:r>
            <a:r>
              <a:rPr lang="en-US" i="1" dirty="0" smtClean="0">
                <a:sym typeface="Symbol"/>
              </a:rPr>
              <a:t>x</a:t>
            </a:r>
            <a:r>
              <a:rPr lang="en-US" dirty="0" smtClean="0">
                <a:sym typeface="Symbol"/>
              </a:rPr>
              <a:t>) is false,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 and the loop terminates. </a:t>
            </a:r>
          </a:p>
          <a:p>
            <a:pPr>
              <a:defRPr/>
            </a:pPr>
            <a:r>
              <a:rPr lang="en-US" dirty="0" smtClean="0">
                <a:sym typeface="Symbol"/>
              </a:rPr>
              <a:t>To evaluate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loop through all </a:t>
            </a:r>
            <a:r>
              <a:rPr lang="en-US" i="1" dirty="0" smtClean="0">
                <a:sym typeface="Symbol"/>
              </a:rPr>
              <a:t>x</a:t>
            </a:r>
            <a:r>
              <a:rPr lang="en-US" dirty="0" smtClean="0">
                <a:sym typeface="Symbol"/>
              </a:rPr>
              <a:t> in the domain. </a:t>
            </a:r>
          </a:p>
          <a:p>
            <a:pPr lvl="1">
              <a:defRPr/>
            </a:pPr>
            <a:r>
              <a:rPr lang="en-US" dirty="0" smtClean="0">
                <a:sym typeface="Symbol"/>
              </a:rPr>
              <a:t>If  at some step,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and the loop terminates. </a:t>
            </a:r>
          </a:p>
          <a:p>
            <a:pPr lvl="1">
              <a:defRPr/>
            </a:pPr>
            <a:r>
              <a:rPr lang="en-US" dirty="0" smtClean="0">
                <a:sym typeface="Symbol"/>
              </a:rPr>
              <a:t>If the loop ends without finding an </a:t>
            </a:r>
            <a:r>
              <a:rPr lang="en-US" i="1" dirty="0" smtClean="0">
                <a:sym typeface="Symbol"/>
              </a:rPr>
              <a:t>x</a:t>
            </a:r>
            <a:r>
              <a:rPr lang="en-US" dirty="0" smtClean="0">
                <a:sym typeface="Symbol"/>
              </a:rPr>
              <a:t> for which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a:defRPr/>
            </a:pPr>
            <a:r>
              <a:rPr lang="en-US" dirty="0" smtClean="0">
                <a:sym typeface="Symbol"/>
              </a:rPr>
              <a:t>Even if the domains are infinite, we can still think of the quantifiers this fashion, but the loops will not terminate in some cases.</a:t>
            </a:r>
          </a:p>
          <a:p>
            <a:pPr>
              <a:defRPr/>
            </a:pPr>
            <a:endParaRPr lang="en-US" dirty="0" smtClean="0"/>
          </a:p>
          <a:p>
            <a:pPr>
              <a:defRPr/>
            </a:pPr>
            <a:endParaRPr lang="en-US" dirty="0" smtClean="0"/>
          </a:p>
          <a:p>
            <a:pPr lvl="2">
              <a:defRPr/>
            </a:pP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smtClean="0"/>
              <a:t>Properties of Quantifiers</a:t>
            </a:r>
          </a:p>
        </p:txBody>
      </p:sp>
      <p:sp>
        <p:nvSpPr>
          <p:cNvPr id="3" name="Content Placeholder 2"/>
          <p:cNvSpPr>
            <a:spLocks noGrp="1"/>
          </p:cNvSpPr>
          <p:nvPr>
            <p:ph idx="1"/>
          </p:nvPr>
        </p:nvSpPr>
        <p:spPr/>
        <p:txBody>
          <a:bodyPr>
            <a:normAutofit fontScale="92500" lnSpcReduction="20000"/>
          </a:bodyPr>
          <a:lstStyle/>
          <a:p>
            <a:pPr>
              <a:defRPr/>
            </a:pPr>
            <a:r>
              <a:rPr lang="en-US" dirty="0" smtClean="0"/>
              <a:t>The truth value of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depend on both the propositional function </a:t>
            </a:r>
            <a:r>
              <a:rPr lang="en-US" i="1" dirty="0" smtClean="0">
                <a:latin typeface="Cambria Math" pitchFamily="18" charset="0"/>
                <a:ea typeface="Cambria Math" pitchFamily="18" charset="0"/>
                <a:sym typeface="Symbol"/>
              </a:rPr>
              <a:t>P(x) </a:t>
            </a:r>
            <a:r>
              <a:rPr lang="en-US" dirty="0" smtClean="0">
                <a:latin typeface="Cambria Math" pitchFamily="18" charset="0"/>
                <a:ea typeface="Cambria Math" pitchFamily="18" charset="0"/>
                <a:sym typeface="Symbol"/>
              </a:rPr>
              <a:t>and on  the domain </a:t>
            </a:r>
            <a:r>
              <a:rPr lang="en-US" i="1" dirty="0" smtClean="0">
                <a:latin typeface="Cambria Math" pitchFamily="18" charset="0"/>
                <a:ea typeface="Cambria Math" pitchFamily="18" charset="0"/>
                <a:sym typeface="Symbol"/>
              </a:rPr>
              <a:t>U</a:t>
            </a:r>
            <a:r>
              <a:rPr lang="en-US" dirty="0" smtClean="0">
                <a:latin typeface="Cambria Math" pitchFamily="18" charset="0"/>
                <a:ea typeface="Cambria Math" pitchFamily="18" charset="0"/>
                <a:sym typeface="Symbol"/>
              </a:rPr>
              <a:t>. </a:t>
            </a:r>
          </a:p>
          <a:p>
            <a:pPr>
              <a:defRPr/>
            </a:pPr>
            <a:r>
              <a:rPr lang="en-US" b="1" dirty="0" smtClean="0">
                <a:latin typeface="Cambria Math" pitchFamily="18" charset="0"/>
                <a:ea typeface="Cambria Math" pitchFamily="18" charset="0"/>
                <a:sym typeface="Symbol"/>
              </a:rPr>
              <a:t>Examples</a:t>
            </a:r>
            <a:r>
              <a:rPr lang="en-US" dirty="0" smtClean="0">
                <a:latin typeface="Cambria Math" pitchFamily="18" charset="0"/>
                <a:ea typeface="Cambria Math" pitchFamily="18" charset="0"/>
                <a:sym typeface="Symbol"/>
              </a:rPr>
              <a:t>:</a:t>
            </a:r>
          </a:p>
          <a:p>
            <a:pPr marL="850392" lvl="1" indent="-457200">
              <a:buFont typeface="+mj-lt"/>
              <a:buAutoNum type="arabicPeriod"/>
              <a:defRPr/>
            </a:pPr>
            <a:r>
              <a:rPr lang="en-US" dirty="0" smtClean="0"/>
              <a:t>If </a:t>
            </a:r>
            <a:r>
              <a:rPr lang="en-US" i="1" dirty="0" smtClean="0"/>
              <a:t>U</a:t>
            </a:r>
            <a:r>
              <a:rPr lang="en-US" dirty="0" smtClean="0"/>
              <a:t> is the  positive integers and </a:t>
            </a:r>
            <a:r>
              <a:rPr lang="en-US" i="1" dirty="0" smtClean="0"/>
              <a:t>P(x)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a:t>
            </a:r>
            <a:r>
              <a:rPr lang="en-US" i="1" dirty="0" smtClean="0">
                <a:latin typeface="Cambria Math" pitchFamily="18" charset="0"/>
                <a:ea typeface="Cambria Math" pitchFamily="18" charset="0"/>
                <a:sym typeface="Symbol"/>
              </a:rPr>
              <a:t>x P(x)</a:t>
            </a:r>
            <a:r>
              <a:rPr lang="en-US" dirty="0" smtClean="0"/>
              <a:t>   is true, but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is false. </a:t>
            </a:r>
          </a:p>
          <a:p>
            <a:pPr marL="850392" lvl="1" indent="-457200">
              <a:buFont typeface="+mj-lt"/>
              <a:buAutoNum type="arabicPeriod"/>
              <a:defRPr/>
            </a:pPr>
            <a:r>
              <a:rPr lang="en-US" dirty="0" smtClean="0"/>
              <a:t>If </a:t>
            </a:r>
            <a:r>
              <a:rPr lang="en-US" i="1" dirty="0" smtClean="0"/>
              <a:t>U</a:t>
            </a:r>
            <a:r>
              <a:rPr lang="en-US" dirty="0" smtClean="0"/>
              <a:t> is the negative integers and </a:t>
            </a:r>
            <a:r>
              <a:rPr lang="en-US" i="1" dirty="0" smtClean="0"/>
              <a:t>P(x)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both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are true. </a:t>
            </a:r>
          </a:p>
          <a:p>
            <a:pPr marL="850392" lvl="1" indent="-457200">
              <a:buFont typeface="+mj-lt"/>
              <a:buAutoNum type="arabicPeriod"/>
              <a:defRPr/>
            </a:pPr>
            <a:r>
              <a:rPr lang="en-US" dirty="0" smtClean="0"/>
              <a:t>If </a:t>
            </a:r>
            <a:r>
              <a:rPr lang="en-US" i="1" dirty="0" smtClean="0"/>
              <a:t>U</a:t>
            </a:r>
            <a:r>
              <a:rPr lang="en-US" dirty="0" smtClean="0"/>
              <a:t> consists of </a:t>
            </a:r>
            <a:r>
              <a:rPr lang="en-US"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4</a:t>
            </a:r>
            <a:r>
              <a:rPr lang="en-US" dirty="0" smtClean="0"/>
              <a:t>, and </a:t>
            </a:r>
            <a:r>
              <a:rPr lang="en-US" dirty="0" smtClean="0">
                <a:latin typeface="Cambria Math" pitchFamily="18" charset="0"/>
                <a:ea typeface="Cambria Math" pitchFamily="18" charset="0"/>
              </a:rPr>
              <a:t>5</a:t>
            </a:r>
            <a:r>
              <a:rPr lang="en-US" dirty="0" smtClean="0"/>
              <a:t>,  and </a:t>
            </a:r>
            <a:r>
              <a:rPr lang="en-US" i="1" dirty="0" smtClean="0"/>
              <a:t>P(x) </a:t>
            </a:r>
            <a:r>
              <a:rPr lang="en-US" dirty="0" smtClean="0"/>
              <a:t>is the statement           “</a:t>
            </a:r>
            <a:r>
              <a:rPr lang="en-US" i="1" dirty="0" smtClean="0"/>
              <a:t>x</a:t>
            </a:r>
            <a:r>
              <a:rPr lang="en-US" dirty="0" smtClean="0"/>
              <a:t> &gt; </a:t>
            </a:r>
            <a:r>
              <a:rPr lang="en-US" dirty="0" smtClean="0">
                <a:latin typeface="Cambria Math" pitchFamily="18" charset="0"/>
                <a:ea typeface="Cambria Math" pitchFamily="18" charset="0"/>
              </a:rPr>
              <a:t>2</a:t>
            </a:r>
            <a:r>
              <a:rPr lang="en-US" dirty="0" smtClean="0"/>
              <a:t>”, then  both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are true. But if </a:t>
            </a:r>
            <a:r>
              <a:rPr lang="en-US" i="1" dirty="0" smtClean="0"/>
              <a:t>P(x)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both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are false. </a:t>
            </a:r>
            <a:endParaRPr lang="en-US" dirty="0" smtClean="0"/>
          </a:p>
          <a:p>
            <a:pPr>
              <a:defRPr/>
            </a:pPr>
            <a:endParaRPr lang="en-US" dirty="0" smtClean="0"/>
          </a:p>
          <a:p>
            <a:pPr>
              <a:buFont typeface="Wingdings" panose="05000000000000000000" pitchFamily="2" charset="2"/>
              <a:buNone/>
              <a:defRPr/>
            </a:pP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 L\]&#10;&#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epsilon \exists \delta \forall x (0 &lt; \;\mid x - a \mid \;&lt; \delta \rightarrow \;\mid f(x) - L\mid &lt; \epsilon)$&#10;&#10;&#10;\end{document}"/>
  <p:tag name="IGUANATEXSIZE" val="25"/>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25276</TotalTime>
  <Words>13722</Words>
  <Application>Microsoft Office PowerPoint</Application>
  <PresentationFormat>On-screen Show (4:3)</PresentationFormat>
  <Paragraphs>1916</Paragraphs>
  <Slides>223</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223</vt:i4>
      </vt:variant>
    </vt:vector>
  </HeadingPairs>
  <TitlesOfParts>
    <vt:vector size="225" baseType="lpstr">
      <vt:lpstr>Watermark</vt:lpstr>
      <vt:lpstr>Equation</vt:lpstr>
      <vt:lpstr>The Foundations: Logic and Proofs</vt:lpstr>
      <vt:lpstr>Discrete Mathematics</vt:lpstr>
      <vt:lpstr>Discrete Vs Continuous</vt:lpstr>
      <vt:lpstr>Slide 4</vt:lpstr>
      <vt:lpstr>Why DM?</vt:lpstr>
      <vt:lpstr>Applications</vt:lpstr>
      <vt:lpstr>Course Description:</vt:lpstr>
      <vt:lpstr>Course Outline</vt:lpstr>
      <vt:lpstr>Slide 9</vt:lpstr>
      <vt:lpstr>Logic</vt:lpstr>
      <vt:lpstr>Applications: Logic Hardware and software  specifications </vt:lpstr>
      <vt:lpstr>Applications: Number Theory RSA and Public-key Cryptography    </vt:lpstr>
      <vt:lpstr>Applications: Coloring a Map</vt:lpstr>
      <vt:lpstr>Applications: Graph representation</vt:lpstr>
      <vt:lpstr>Applications: Scheduling of Final Exams</vt:lpstr>
      <vt:lpstr>Applications: Scheduling of Final Exams</vt:lpstr>
      <vt:lpstr>Applications: Index Registers</vt:lpstr>
      <vt:lpstr>Logic</vt:lpstr>
      <vt:lpstr>Propositional Logic</vt:lpstr>
      <vt:lpstr>Slide 20</vt:lpstr>
      <vt:lpstr>Examples: Propositions</vt:lpstr>
      <vt:lpstr>Slide 22</vt:lpstr>
      <vt:lpstr>Activity 1</vt:lpstr>
      <vt:lpstr>Slide 24</vt:lpstr>
      <vt:lpstr>Slide 25</vt:lpstr>
      <vt:lpstr>1. Negation:</vt:lpstr>
      <vt:lpstr>Negation:</vt:lpstr>
      <vt:lpstr>2. Conjunction:</vt:lpstr>
      <vt:lpstr>3. Disjunction:</vt:lpstr>
      <vt:lpstr>Slide 30</vt:lpstr>
      <vt:lpstr>4. Exclusive OR:</vt:lpstr>
      <vt:lpstr>Slide 32</vt:lpstr>
      <vt:lpstr>Slide 33</vt:lpstr>
      <vt:lpstr>5. Implication / Conditional Statements:</vt:lpstr>
      <vt:lpstr>Example: Conditional Statements</vt:lpstr>
      <vt:lpstr>Examples: Implication</vt:lpstr>
      <vt:lpstr>Examples: Implication</vt:lpstr>
      <vt:lpstr>Slide 38</vt:lpstr>
      <vt:lpstr>Slide 39</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Slide 49</vt:lpstr>
      <vt:lpstr>Slide 50</vt:lpstr>
      <vt:lpstr>Example Truth Table</vt:lpstr>
      <vt:lpstr>Problem:</vt:lpstr>
      <vt:lpstr>Slide 53</vt:lpstr>
      <vt:lpstr>Slide 54</vt:lpstr>
      <vt:lpstr>Translating English Sentences</vt:lpstr>
      <vt:lpstr>Translating English Sentences</vt:lpstr>
      <vt:lpstr>System Specifications</vt:lpstr>
      <vt:lpstr>1.1 Propositional Logic</vt:lpstr>
      <vt:lpstr>1.1 Propositional Logic</vt:lpstr>
      <vt:lpstr>Propositional Equivalences</vt:lpstr>
      <vt:lpstr>Slide 61</vt:lpstr>
      <vt:lpstr>Slide 62</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Slide 70</vt:lpstr>
      <vt:lpstr>Slide 71</vt:lpstr>
      <vt:lpstr>Example 3:</vt:lpstr>
      <vt:lpstr>Propositional Satisfiability</vt:lpstr>
      <vt:lpstr>Slide 74</vt:lpstr>
      <vt:lpstr>Propositional Equivalences</vt:lpstr>
      <vt:lpstr>Slide 76</vt:lpstr>
      <vt:lpstr>Slide 77</vt:lpstr>
      <vt:lpstr>Slide 78</vt:lpstr>
      <vt:lpstr>Slide 79</vt:lpstr>
      <vt:lpstr>Slide 80</vt:lpstr>
      <vt:lpstr>Slide 81</vt:lpstr>
      <vt:lpstr>Slide 82</vt:lpstr>
      <vt:lpstr>Slide 83</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Translating from English to Logic</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Calculus in Logic (optional)</vt:lpstr>
      <vt:lpstr>Questions on Translation from English</vt:lpstr>
      <vt:lpstr>Negating Nested Quantifiers</vt:lpstr>
      <vt:lpstr>Some Questions about Quantifiers (optional)</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Slide 144</vt:lpstr>
      <vt:lpstr>Slide 145</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Slide 163</vt:lpstr>
      <vt:lpstr>Slide 164</vt:lpstr>
      <vt:lpstr>Slide 165</vt:lpstr>
      <vt:lpstr>Slide 166</vt:lpstr>
      <vt:lpstr>Slide 167</vt:lpstr>
      <vt:lpstr>Slide 168</vt:lpstr>
      <vt:lpstr>Slide 169</vt:lpstr>
      <vt:lpstr>Slide 170</vt:lpstr>
      <vt:lpstr>EXAMPLE #2</vt:lpstr>
      <vt:lpstr>Slide 172</vt:lpstr>
      <vt:lpstr>Slide 173</vt:lpstr>
      <vt:lpstr>Slide 174</vt:lpstr>
      <vt:lpstr>Valid Arguments</vt:lpstr>
      <vt:lpstr> Valid Arguments (Predicate Logic) </vt:lpstr>
      <vt:lpstr>Universal Instantiation  </vt:lpstr>
      <vt:lpstr>Universal Generalization  </vt:lpstr>
      <vt:lpstr>Existential Instantiation  </vt:lpstr>
      <vt:lpstr>Existential Generalization  </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EXAMPLE:</vt:lpstr>
    </vt:vector>
  </TitlesOfParts>
  <Company>Indiana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user</cp:lastModifiedBy>
  <cp:revision>202</cp:revision>
  <cp:lastPrinted>2008-01-07T22:11:50Z</cp:lastPrinted>
  <dcterms:created xsi:type="dcterms:W3CDTF">2008-01-06T01:37:51Z</dcterms:created>
  <dcterms:modified xsi:type="dcterms:W3CDTF">2018-10-01T20:19:27Z</dcterms:modified>
</cp:coreProperties>
</file>